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6858000" type="screen4x3"/>
  <p:notesSz cx="6858000" cy="9144000"/>
  <p:embeddedFontLst>
    <p:embeddedFont>
      <p:font typeface="GoodDog Plain" pitchFamily="2" charset="0"/>
      <p:regular r:id="rId77"/>
    </p:embeddedFont>
    <p:embeddedFont>
      <p:font typeface="Comic Sans MS" pitchFamily="66" charset="0"/>
      <p:regular r:id="rId78"/>
      <p:bold r:id="rId79"/>
    </p:embeddedFont>
    <p:embeddedFont>
      <p:font typeface="Segoe Print" pitchFamily="2" charset="0"/>
      <p:regular r:id="rId80"/>
      <p:bold r:id="rId81"/>
    </p:embeddedFont>
    <p:embeddedFont>
      <p:font typeface="Calibri" pitchFamily="34" charset="0"/>
      <p:regular r:id="rId82"/>
      <p:bold r:id="rId83"/>
      <p:italic r:id="rId84"/>
      <p:boldItalic r:id="rId8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B9705"/>
    <a:srgbClr val="FF0000"/>
    <a:srgbClr val="00B0F0"/>
    <a:srgbClr val="DA1F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8.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52128"/>
          </a:xfrm>
        </p:spPr>
        <p:txBody>
          <a:bodyPr anchor="ctr">
            <a:noAutofit/>
          </a:bodyPr>
          <a:lstStyle>
            <a:lvl1pPr>
              <a:defRPr sz="600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84784"/>
            <a:ext cx="8229600" cy="4752528"/>
          </a:xfrm>
        </p:spPr>
        <p:txBody>
          <a:bodyPr/>
          <a:lstStyle>
            <a:lvl1pPr marL="0" indent="0">
              <a:buNone/>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2FAD9FB-89C9-41E7-9BAE-9181298A3056}" type="datetimeFigureOut">
              <a:rPr lang="it-IT" smtClean="0"/>
              <a:pPr/>
              <a:t>22/07/2010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39B822CA-40E6-4EDB-981B-1A45C318921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H:\PRESENTAZIONE CAMMINO ANNO\Manifesto_0.jpg"/>
          <p:cNvPicPr>
            <a:picLocks noChangeAspect="1" noChangeArrowheads="1"/>
          </p:cNvPicPr>
          <p:nvPr userDrawn="1"/>
        </p:nvPicPr>
        <p:blipFill>
          <a:blip r:embed="rId13" cstate="print">
            <a:lum bright="10000" contrast="10000"/>
          </a:blip>
          <a:srcRect b="46968"/>
          <a:stretch>
            <a:fillRect/>
          </a:stretch>
        </p:blipFill>
        <p:spPr bwMode="auto">
          <a:xfrm>
            <a:off x="0" y="-1"/>
            <a:ext cx="9144000" cy="6858001"/>
          </a:xfrm>
          <a:prstGeom prst="rect">
            <a:avLst/>
          </a:prstGeom>
          <a:noFill/>
        </p:spPr>
      </p:pic>
      <p:sp>
        <p:nvSpPr>
          <p:cNvPr id="3" name="Segnaposto testo 2"/>
          <p:cNvSpPr>
            <a:spLocks noGrp="1"/>
          </p:cNvSpPr>
          <p:nvPr>
            <p:ph type="body" idx="1"/>
          </p:nvPr>
        </p:nvSpPr>
        <p:spPr>
          <a:xfrm>
            <a:off x="457200" y="1916832"/>
            <a:ext cx="8229600" cy="4320480"/>
          </a:xfrm>
          <a:prstGeom prst="roundRect">
            <a:avLst>
              <a:gd name="adj" fmla="val 6161"/>
            </a:avLst>
          </a:prstGeom>
          <a:solidFill>
            <a:srgbClr val="00B050">
              <a:alpha val="85098"/>
            </a:srgbClr>
          </a:solidFill>
        </p:spPr>
        <p:style>
          <a:lnRef idx="3">
            <a:schemeClr val="lt1"/>
          </a:lnRef>
          <a:fillRef idx="1">
            <a:schemeClr val="accent2"/>
          </a:fillRef>
          <a:effectRef idx="1">
            <a:schemeClr val="accent2"/>
          </a:effectRef>
          <a:fontRef idx="none"/>
        </p:style>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2" name="Segnaposto titolo 1"/>
          <p:cNvSpPr>
            <a:spLocks noGrp="1"/>
          </p:cNvSpPr>
          <p:nvPr>
            <p:ph type="title"/>
          </p:nvPr>
        </p:nvSpPr>
        <p:spPr>
          <a:xfrm>
            <a:off x="457200" y="836712"/>
            <a:ext cx="8229600" cy="936104"/>
          </a:xfrm>
          <a:prstGeom prst="roundRect">
            <a:avLst/>
          </a:prstGeom>
          <a:solidFill>
            <a:srgbClr val="00B050">
              <a:alpha val="80000"/>
            </a:srgbClr>
          </a:solidFill>
        </p:spPr>
        <p:style>
          <a:lnRef idx="3">
            <a:schemeClr val="lt1"/>
          </a:lnRef>
          <a:fillRef idx="1">
            <a:schemeClr val="accent2"/>
          </a:fillRef>
          <a:effectRef idx="1">
            <a:schemeClr val="accent2"/>
          </a:effectRef>
          <a:fontRef idx="none"/>
        </p:style>
        <p:txBody>
          <a:bodyPr vert="horz" lIns="91440" tIns="45720" rIns="91440" bIns="45720" rtlCol="0" anchor="ctr">
            <a:normAutofit/>
          </a:bodyPr>
          <a:lstStyle/>
          <a:p>
            <a:r>
              <a:rPr lang="it-IT" dirty="0" smtClean="0"/>
              <a:t>Fare clic per modificare lo stile del titolo</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GoodDog Plain"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b="0" kern="1200" cap="none" spc="0">
          <a:ln w="18415" cmpd="sng">
            <a:solidFill>
              <a:srgbClr val="FFFFFF"/>
            </a:solidFill>
            <a:prstDash val="solid"/>
          </a:ln>
          <a:solidFill>
            <a:srgbClr val="FFFFFF"/>
          </a:solidFill>
          <a:effectLst>
            <a:outerShdw blurRad="38100" dist="38100" dir="2700000" algn="tl">
              <a:srgbClr val="000000">
                <a:alpha val="43137"/>
              </a:srgbClr>
            </a:outerShdw>
          </a:effectLst>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r.azionecattolica.i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204864"/>
            <a:ext cx="7772400" cy="1224136"/>
          </a:xfrm>
        </p:spPr>
        <p:txBody>
          <a:bodyPr/>
          <a:lstStyle/>
          <a:p>
            <a:r>
              <a:rPr lang="it-IT" dirty="0" smtClean="0"/>
              <a:t> </a:t>
            </a:r>
            <a:endParaRPr lang="it-IT" dirty="0"/>
          </a:p>
        </p:txBody>
      </p:sp>
      <p:pic>
        <p:nvPicPr>
          <p:cNvPr id="1028"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827584" y="2276003"/>
            <a:ext cx="7488832" cy="1297013"/>
          </a:xfrm>
          <a:prstGeom prst="rect">
            <a:avLst/>
          </a:prstGeom>
          <a:noFill/>
          <a:effectLst>
            <a:glow rad="101600">
              <a:schemeClr val="bg1">
                <a:alpha val="60000"/>
              </a:schemeClr>
            </a:glow>
          </a:effectLst>
        </p:spPr>
      </p:pic>
      <p:sp>
        <p:nvSpPr>
          <p:cNvPr id="7" name="Rettangolo 6"/>
          <p:cNvSpPr/>
          <p:nvPr/>
        </p:nvSpPr>
        <p:spPr>
          <a:xfrm>
            <a:off x="0" y="3356992"/>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rgbClr val="00B050">
                      <a:alpha val="60000"/>
                    </a:srgbClr>
                  </a:glow>
                  <a:outerShdw blurRad="76200" dist="50800" dir="5400000" algn="tl" rotWithShape="0">
                    <a:srgbClr val="000000">
                      <a:alpha val="65000"/>
                    </a:srgbClr>
                  </a:outerShdw>
                </a:effectLst>
                <a:latin typeface="GoodDog Plain" pitchFamily="2" charset="0"/>
              </a:rPr>
              <a:t>Azione Cattolica dei Ragazzi 2010-2011</a:t>
            </a:r>
            <a:endParaRPr lang="it-IT" sz="4000" b="1" cap="none" spc="50" dirty="0">
              <a:ln w="11430"/>
              <a:gradFill>
                <a:gsLst>
                  <a:gs pos="25000">
                    <a:schemeClr val="accent2">
                      <a:satMod val="155000"/>
                    </a:schemeClr>
                  </a:gs>
                  <a:gs pos="100000">
                    <a:schemeClr val="accent2">
                      <a:shade val="45000"/>
                      <a:satMod val="165000"/>
                    </a:schemeClr>
                  </a:gs>
                </a:gsLst>
                <a:lin ang="5400000"/>
              </a:gra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Domanda di </a:t>
            </a:r>
            <a:r>
              <a:rPr lang="it-IT" sz="5400" dirty="0" err="1" smtClean="0"/>
              <a:t>prossimita’</a:t>
            </a:r>
            <a:r>
              <a:rPr lang="it-IT" sz="5400" dirty="0" smtClean="0"/>
              <a:t> - accoglienza</a:t>
            </a:r>
            <a:endParaRPr lang="it-IT" sz="4000" dirty="0" smtClean="0"/>
          </a:p>
        </p:txBody>
      </p:sp>
      <p:sp>
        <p:nvSpPr>
          <p:cNvPr id="3" name="Segnaposto contenuto 2"/>
          <p:cNvSpPr>
            <a:spLocks noGrp="1"/>
          </p:cNvSpPr>
          <p:nvPr>
            <p:ph idx="1"/>
          </p:nvPr>
        </p:nvSpPr>
        <p:spPr>
          <a:solidFill>
            <a:srgbClr val="FF0000">
              <a:alpha val="89804"/>
            </a:srgbClr>
          </a:solidFill>
        </p:spPr>
        <p:txBody>
          <a:bodyPr>
            <a:noAutofit/>
          </a:bodyPr>
          <a:lstStyle/>
          <a:p>
            <a:r>
              <a:rPr lang="it-IT" sz="2100" dirty="0" smtClean="0"/>
              <a:t>I </a:t>
            </a:r>
            <a:r>
              <a:rPr lang="it-IT" sz="2100" dirty="0" smtClean="0"/>
              <a:t>ragazzi sono capaci di immaginare ciò che è bello e buono per loro, </a:t>
            </a:r>
            <a:r>
              <a:rPr lang="it-IT" sz="2100" dirty="0" smtClean="0"/>
              <a:t>per la propria comunità e per la città in cui vivono, ma spesso si limitano ad un livello di pensiero astratto, senza riuscire a dare concretezza alle loro idee. Spesso sono vittime di un senso di apatia che, indotta dall’ambiente che li circonda, fa credere loro che tutto rimarrà sempre così com’è, che non è possibile cambiare, migliorare, crescere in meglio. Eppure, se percepiscono l’importanza del proprio contributo, di quello che ciascuno di loro può fare per il bene di tutti, sono capaci di mettersi in gioco fino in fondo, dando spazio alla creatività, all’originalità e alla capacità di sognare alla grande che li contraddistingue. I ragazzi vogliono uscire da un mondo immaginario per costruire un mondo reale dove il Vangelo possa essere l’ispiratore di ogni azione, di ogni scelta. </a:t>
            </a:r>
            <a:endParaRPr lang="it-IT" sz="21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Domanda di </a:t>
            </a:r>
            <a:r>
              <a:rPr lang="it-IT" sz="5400" dirty="0" err="1" smtClean="0"/>
              <a:t>prossimita’</a:t>
            </a:r>
            <a:r>
              <a:rPr lang="it-IT" sz="5400" dirty="0" smtClean="0"/>
              <a:t> - accoglienza</a:t>
            </a:r>
            <a:endParaRPr lang="it-IT" sz="4000" dirty="0" smtClean="0"/>
          </a:p>
        </p:txBody>
      </p:sp>
      <p:sp>
        <p:nvSpPr>
          <p:cNvPr id="3" name="Segnaposto contenuto 2"/>
          <p:cNvSpPr>
            <a:spLocks noGrp="1"/>
          </p:cNvSpPr>
          <p:nvPr>
            <p:ph idx="1"/>
          </p:nvPr>
        </p:nvSpPr>
        <p:spPr>
          <a:solidFill>
            <a:srgbClr val="FF0000">
              <a:alpha val="89804"/>
            </a:srgbClr>
          </a:solidFill>
        </p:spPr>
        <p:txBody>
          <a:bodyPr>
            <a:noAutofit/>
          </a:bodyPr>
          <a:lstStyle/>
          <a:p>
            <a:r>
              <a:rPr lang="it-IT" sz="2500" dirty="0" smtClean="0"/>
              <a:t>I ragazzi, inoltre, vivono l’appartenenza a vari gruppi, a volte anche diversi per natura e finalità. Chiedono di sentirsi parte viva anche del loro gruppo di AC, della comunità in cui vivono, chiedono di trovare il proprio spazio di azione perché l’esperienza che vivono nella Chiesa possa diventare quella che fa sintesi di tutte le altre, possa orientare le loro scelte, e combattere la scissione tra vita e fede. Il gruppo ACR può essere l’occasione per accogliere questa domanda dei ragazzi e dare loro la possibilità di esprimersi, di sentirsi parte attiva e vitale.</a:t>
            </a:r>
            <a:endParaRPr lang="it-IT" sz="25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Domanda di </a:t>
            </a:r>
            <a:r>
              <a:rPr lang="it-IT" sz="5400" dirty="0" err="1" smtClean="0"/>
              <a:t>prossimita’</a:t>
            </a:r>
            <a:r>
              <a:rPr lang="it-IT" sz="5400" dirty="0" smtClean="0"/>
              <a:t> - accoglienza</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fontScale="92500" lnSpcReduction="10000"/>
          </a:bodyPr>
          <a:lstStyle/>
          <a:p>
            <a:r>
              <a:rPr lang="it-IT" sz="2800" dirty="0" smtClean="0"/>
              <a:t>Infine essi chiedono di essere aiutati a costruire realmente la civiltà dell’amore, con l’aiuto di tutti, anche degli adulti, per coltivare il gusto di camminare verso una meta, apprezzando anche la fatica del lavoro fatto insieme. Troppo spesso i ragazzi sono abituati a pensare, agire, scegliere da soli, facendosi travolgere da un individualismo che impedisce di valorizzare la bellezza di un progetto da condividere e realizzare insieme. Ma Gesù, rivolgendosi ai discepoli, dice: “Voi siete”. In quel voi sono contenuti tutti, anche i ragazzi, che possono rendere sempre più bella la Chiesa!</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(6-8)</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a:bodyPr>
          <a:lstStyle/>
          <a:p>
            <a:r>
              <a:rPr lang="it-IT" sz="2800" dirty="0" smtClean="0"/>
              <a:t>Nell’anno della Compagnia, i bambini esprimono il desiderio di sentirsi parte di qualcosa di grande, che li renda partecipi, amati, preziosi, protagonisti. I bambini scoprono di essere convocati, insieme e da singoli, ad essere parte attiva di una realtà più ampia, ma nella quale possono dare il loro contributo per la realizzazione di una progetto più grande, il progetto di Dio per loro, per la comunità, per il mondo.</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(6-8)</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fontScale="92500" lnSpcReduction="10000"/>
          </a:bodyPr>
          <a:lstStyle/>
          <a:p>
            <a:r>
              <a:rPr lang="it-IT" sz="2800" dirty="0" smtClean="0"/>
              <a:t>I bambini, dunque, ci chiedono:</a:t>
            </a:r>
          </a:p>
          <a:p>
            <a:pPr marL="179388" lvl="0" indent="-179388">
              <a:buFont typeface="Arial" pitchFamily="34" charset="0"/>
              <a:buChar char="•"/>
            </a:pPr>
            <a:r>
              <a:rPr lang="it-IT" sz="2800" dirty="0" smtClean="0"/>
              <a:t>di essere pienamente se stessi e di dare il loro contributo, da figli di Dio e da cristiani, per condividere con la Comunità/Chiesa la gioia di “farsi in quattro” per gli altri</a:t>
            </a:r>
            <a:r>
              <a:rPr lang="it-IT" sz="2800" dirty="0" smtClean="0"/>
              <a:t>;</a:t>
            </a:r>
            <a:endParaRPr lang="it-IT" sz="2800" dirty="0" smtClean="0"/>
          </a:p>
          <a:p>
            <a:pPr marL="179388" lvl="0" indent="-179388">
              <a:buFont typeface="Arial" pitchFamily="34" charset="0"/>
              <a:buChar char="•"/>
            </a:pPr>
            <a:r>
              <a:rPr lang="it-IT" sz="2800" dirty="0" smtClean="0"/>
              <a:t>di essere riconosciuti parte attiva della Chiesa e quindi avere spazio e spazi per agire in essa e nel mondo che li circonda</a:t>
            </a:r>
            <a:r>
              <a:rPr lang="it-IT" sz="2800" dirty="0" smtClean="0"/>
              <a:t>;</a:t>
            </a:r>
            <a:endParaRPr lang="it-IT" sz="2800" dirty="0" smtClean="0"/>
          </a:p>
          <a:p>
            <a:pPr marL="179388" lvl="0" indent="-179388">
              <a:buFont typeface="Arial" pitchFamily="34" charset="0"/>
              <a:buChar char="•"/>
            </a:pPr>
            <a:r>
              <a:rPr lang="it-IT" sz="2800" dirty="0" smtClean="0"/>
              <a:t>di incontrare giovani e adulti capaci di stare loro accanto non solo nei momenti di difficoltà, ma nella quotidianità, nelle piccole cose.</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(9-11)</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a:bodyPr>
          <a:lstStyle/>
          <a:p>
            <a:r>
              <a:rPr lang="it-IT" sz="2800" dirty="0" smtClean="0"/>
              <a:t>In questo periodo della loro vita </a:t>
            </a:r>
            <a:r>
              <a:rPr lang="it-IT" sz="2800" i="1" dirty="0" smtClean="0"/>
              <a:t>contare </a:t>
            </a:r>
            <a:r>
              <a:rPr lang="it-IT" sz="2800" dirty="0" smtClean="0"/>
              <a:t>è per i ragazzi fare esperienza della vicinanza di una Chiesa che li accoglie e li chiama in prima persona a dare il loro contributo, ad offrire i propri doni, sperimentando la bellezza e la forza dell’essere </a:t>
            </a:r>
            <a:r>
              <a:rPr lang="it-IT" sz="2800" i="1" dirty="0" smtClean="0"/>
              <a:t>Insieme</a:t>
            </a:r>
            <a:r>
              <a:rPr lang="it-IT" sz="2800" dirty="0" smtClean="0"/>
              <a:t>; è il momento in cui i ragazzi si scoprono capaci di cambiare le cose, di annunciare il Vangelo in ogni ambiente di vita.</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(9-11)</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lnSpcReduction="10000"/>
          </a:bodyPr>
          <a:lstStyle/>
          <a:p>
            <a:r>
              <a:rPr lang="it-IT" sz="2800" dirty="0" smtClean="0"/>
              <a:t>Per questo i ragazzi chiedono:</a:t>
            </a:r>
          </a:p>
          <a:p>
            <a:pPr marL="179388" lvl="0" indent="-179388">
              <a:buFont typeface="Arial" pitchFamily="34" charset="0"/>
              <a:buChar char="•"/>
            </a:pPr>
            <a:r>
              <a:rPr lang="it-IT" sz="2800" dirty="0" smtClean="0"/>
              <a:t>il riconoscimento dell’unicità del loro contributo nella realizzazione del progetto di Dio;</a:t>
            </a:r>
          </a:p>
          <a:p>
            <a:pPr marL="179388" lvl="0" indent="-179388">
              <a:buFont typeface="Arial" pitchFamily="34" charset="0"/>
              <a:buChar char="•"/>
            </a:pPr>
            <a:r>
              <a:rPr lang="it-IT" sz="2800" dirty="0" smtClean="0"/>
              <a:t>di essere accompagnati nel partecipare attivamente al loro gruppo ACR e scoprire come farsi </a:t>
            </a:r>
            <a:r>
              <a:rPr lang="it-IT" sz="2800" i="1" dirty="0" smtClean="0"/>
              <a:t>uno</a:t>
            </a:r>
            <a:r>
              <a:rPr lang="it-IT" sz="2800" dirty="0" smtClean="0"/>
              <a:t> con l’altro;</a:t>
            </a:r>
          </a:p>
          <a:p>
            <a:pPr marL="179388" lvl="0" indent="-179388">
              <a:buFont typeface="Arial" pitchFamily="34" charset="0"/>
              <a:buChar char="•"/>
            </a:pPr>
            <a:r>
              <a:rPr lang="it-IT" sz="2800" dirty="0" smtClean="0"/>
              <a:t>di essere aiutati a dare significato alle scelte di ogni giorno per realizzare “opere buone” che diventino luce e sale per gli altri.</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(12-14)</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a:bodyPr>
          <a:lstStyle/>
          <a:p>
            <a:r>
              <a:rPr lang="it-IT" sz="3600" dirty="0" smtClean="0"/>
              <a:t>Nell’anno della Compagnia i 12/14 sono chiamati a vivere la ricchezza dell’esperienza della comunione eucaristica. Da singoli, sono invitati a sommarsi per scoprire ciò che fa la differenza nell’esercizio della condivisione e moltiplicazione della testimonianza. </a:t>
            </a:r>
            <a:endParaRPr lang="it-IT" sz="36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Conto Anch’io? (12-14)</a:t>
            </a:r>
            <a:endParaRPr lang="it-IT" sz="4000" dirty="0" smtClean="0"/>
          </a:p>
        </p:txBody>
      </p:sp>
      <p:sp>
        <p:nvSpPr>
          <p:cNvPr id="3" name="Segnaposto contenuto 2"/>
          <p:cNvSpPr>
            <a:spLocks noGrp="1"/>
          </p:cNvSpPr>
          <p:nvPr>
            <p:ph idx="1"/>
          </p:nvPr>
        </p:nvSpPr>
        <p:spPr>
          <a:solidFill>
            <a:srgbClr val="FF0000">
              <a:alpha val="89804"/>
            </a:srgbClr>
          </a:solidFill>
        </p:spPr>
        <p:txBody>
          <a:bodyPr>
            <a:normAutofit fontScale="85000" lnSpcReduction="20000"/>
          </a:bodyPr>
          <a:lstStyle/>
          <a:p>
            <a:r>
              <a:rPr lang="it-IT" sz="3600" dirty="0" smtClean="0"/>
              <a:t>Per questo i ragazzi chiedono:</a:t>
            </a:r>
          </a:p>
          <a:p>
            <a:pPr marL="179388" lvl="0" indent="-179388">
              <a:buFont typeface="Arial" pitchFamily="34" charset="0"/>
              <a:buChar char="•"/>
            </a:pPr>
            <a:r>
              <a:rPr lang="it-IT" sz="3600" dirty="0" smtClean="0"/>
              <a:t>di essere pietre vive nella costruzione di una comunità sempre più accogliente, scegliendo lo stile di AC;</a:t>
            </a:r>
          </a:p>
          <a:p>
            <a:pPr marL="179388" lvl="0" indent="-179388">
              <a:buFont typeface="Arial" pitchFamily="34" charset="0"/>
              <a:buChar char="•"/>
            </a:pPr>
            <a:r>
              <a:rPr lang="it-IT" sz="3600" dirty="0" smtClean="0"/>
              <a:t>di fare la differenza con una testimonianza di pace concreta che invita a “sporcarsi le mani”;</a:t>
            </a:r>
          </a:p>
          <a:p>
            <a:pPr marL="179388" lvl="0" indent="-179388">
              <a:buFont typeface="Arial" pitchFamily="34" charset="0"/>
              <a:buChar char="•"/>
            </a:pPr>
            <a:r>
              <a:rPr lang="it-IT" sz="3600" dirty="0" smtClean="0"/>
              <a:t>di poter condividere sempre più l’esperienza dell’Eucaristia per farsi promotori di “opere buone” nei loro ambienti di </a:t>
            </a:r>
            <a:r>
              <a:rPr lang="it-IT" sz="3600" dirty="0" smtClean="0"/>
              <a:t>vita. </a:t>
            </a:r>
            <a:endParaRPr lang="it-IT" sz="36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vita: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7030A0">
              <a:alpha val="80000"/>
            </a:srgbClr>
          </a:solidFill>
        </p:spPr>
        <p:txBody>
          <a:bodyPr/>
          <a:lstStyle/>
          <a:p>
            <a:r>
              <a:rPr lang="it-IT" sz="5400" b="1" dirty="0" smtClean="0"/>
              <a:t>Matteo 5, 13-16</a:t>
            </a:r>
            <a:endParaRPr lang="it-IT" sz="5400" b="1" dirty="0"/>
          </a:p>
        </p:txBody>
      </p:sp>
      <p:sp>
        <p:nvSpPr>
          <p:cNvPr id="3" name="Segnaposto contenuto 2"/>
          <p:cNvSpPr>
            <a:spLocks noGrp="1"/>
          </p:cNvSpPr>
          <p:nvPr>
            <p:ph idx="1"/>
          </p:nvPr>
        </p:nvSpPr>
        <p:spPr>
          <a:solidFill>
            <a:srgbClr val="7030A0">
              <a:alpha val="89804"/>
            </a:srgbClr>
          </a:solidFill>
        </p:spPr>
        <p:txBody>
          <a:bodyPr>
            <a:normAutofit fontScale="70000" lnSpcReduction="20000"/>
          </a:bodyPr>
          <a:lstStyle/>
          <a:p>
            <a:pPr algn="just">
              <a:lnSpc>
                <a:spcPct val="115000"/>
              </a:lnSpc>
              <a:spcAft>
                <a:spcPts val="0"/>
              </a:spcAft>
            </a:pPr>
            <a:r>
              <a:rPr lang="it-IT" sz="3600" baseline="30000" dirty="0" smtClean="0">
                <a:latin typeface="Segoe Print" pitchFamily="2" charset="0"/>
                <a:ea typeface="Calibri"/>
                <a:cs typeface="Times New Roman"/>
              </a:rPr>
              <a:t>13</a:t>
            </a:r>
            <a:r>
              <a:rPr lang="it-IT" sz="3600" dirty="0" smtClean="0">
                <a:latin typeface="Segoe Print" pitchFamily="2" charset="0"/>
                <a:ea typeface="Calibri"/>
                <a:cs typeface="Times New Roman"/>
              </a:rPr>
              <a:t>Voi siete il sale della terra; ma se il sale perde il sapore, con che cosa lo si renderà salato? A null'altro serve che ad essere gettato via e calpestato dalla gente. </a:t>
            </a:r>
          </a:p>
          <a:p>
            <a:pPr algn="just">
              <a:lnSpc>
                <a:spcPct val="115000"/>
              </a:lnSpc>
              <a:spcAft>
                <a:spcPts val="0"/>
              </a:spcAft>
            </a:pPr>
            <a:r>
              <a:rPr lang="it-IT" sz="3600" baseline="30000" dirty="0" smtClean="0">
                <a:latin typeface="Segoe Print" pitchFamily="2" charset="0"/>
                <a:ea typeface="Calibri"/>
                <a:cs typeface="Times New Roman"/>
              </a:rPr>
              <a:t>14</a:t>
            </a:r>
            <a:r>
              <a:rPr lang="it-IT" sz="3600" dirty="0" smtClean="0">
                <a:latin typeface="Segoe Print" pitchFamily="2" charset="0"/>
                <a:ea typeface="Calibri"/>
                <a:cs typeface="Times New Roman"/>
              </a:rPr>
              <a:t>Voi siete la luce del mondo; non può restare nascosta una città che sta sopra un monte, </a:t>
            </a:r>
            <a:r>
              <a:rPr lang="it-IT" sz="3600" baseline="30000" dirty="0" smtClean="0">
                <a:latin typeface="Segoe Print" pitchFamily="2" charset="0"/>
                <a:ea typeface="Calibri"/>
                <a:cs typeface="Times New Roman"/>
              </a:rPr>
              <a:t>15</a:t>
            </a:r>
            <a:r>
              <a:rPr lang="it-IT" sz="3600" dirty="0" smtClean="0">
                <a:latin typeface="Segoe Print" pitchFamily="2" charset="0"/>
                <a:ea typeface="Calibri"/>
                <a:cs typeface="Times New Roman"/>
              </a:rPr>
              <a:t>né si accende una lampada per metterla sotto il moggio, ma sul candelabro, e così fa luce a tutti quelli che sono nella casa. </a:t>
            </a:r>
            <a:r>
              <a:rPr lang="it-IT" sz="3600" baseline="30000" dirty="0" smtClean="0">
                <a:latin typeface="Segoe Print" pitchFamily="2" charset="0"/>
                <a:ea typeface="Calibri"/>
                <a:cs typeface="Times New Roman"/>
              </a:rPr>
              <a:t>16</a:t>
            </a:r>
            <a:r>
              <a:rPr lang="it-IT" sz="3600" dirty="0" smtClean="0">
                <a:latin typeface="Segoe Print" pitchFamily="2" charset="0"/>
                <a:ea typeface="Calibri"/>
                <a:cs typeface="Times New Roman"/>
              </a:rPr>
              <a:t>Così risplenda la vostra luce davanti agli uomini, perché vedano le vostre opere buone e rendano gloria al Padre vostro che è nei cieli. </a:t>
            </a:r>
            <a:endParaRPr lang="it-IT" sz="3600" dirty="0">
              <a:latin typeface="Segoe Print" pitchFamily="2" charset="0"/>
              <a:ea typeface="Calibri"/>
              <a:cs typeface="Times New Roman"/>
            </a:endParaRPr>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Il brano biblico</a:t>
            </a:r>
            <a:endParaRPr lang="it-IT" sz="4000" b="1" cap="none" spc="50" dirty="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Dal Progetto Formativo </a:t>
            </a:r>
            <a:endParaRPr lang="it-IT" dirty="0"/>
          </a:p>
        </p:txBody>
      </p:sp>
      <p:sp>
        <p:nvSpPr>
          <p:cNvPr id="3" name="Segnaposto contenuto 2"/>
          <p:cNvSpPr>
            <a:spLocks noGrp="1"/>
          </p:cNvSpPr>
          <p:nvPr>
            <p:ph idx="1"/>
          </p:nvPr>
        </p:nvSpPr>
        <p:spPr/>
        <p:txBody>
          <a:bodyPr/>
          <a:lstStyle/>
          <a:p>
            <a:pPr>
              <a:buNone/>
            </a:pPr>
            <a:r>
              <a:rPr lang="it-IT" b="1" dirty="0" smtClean="0"/>
              <a:t>(§4.2, p. 58-60)</a:t>
            </a:r>
            <a:endParaRPr lang="it-IT" dirty="0" smtClean="0"/>
          </a:p>
          <a:p>
            <a:r>
              <a:rPr lang="it-IT" dirty="0" smtClean="0"/>
              <a:t>La Chiesa è il dono più grande fatto dallo Spirito all’umanità: attraverso il “Corpo di Cristo” la comunione trinitaria entra nella storia degli uomini e il Risorto prolunga la sua presenza tra noi. Questa coscienza ecclesiale è fondamentale e determinante per la proposta formativa dell’AC.</a:t>
            </a:r>
          </a:p>
          <a:p>
            <a:endParaRPr lang="it-IT" dirty="0"/>
          </a:p>
        </p:txBody>
      </p:sp>
      <p:pic>
        <p:nvPicPr>
          <p:cNvPr id="4"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7030A0">
              <a:alpha val="80000"/>
            </a:srgbClr>
          </a:solidFill>
        </p:spPr>
        <p:txBody>
          <a:bodyPr/>
          <a:lstStyle/>
          <a:p>
            <a:r>
              <a:rPr lang="it-IT" sz="5400" b="1" dirty="0" smtClean="0"/>
              <a:t>Matteo 5, 13-16</a:t>
            </a:r>
            <a:endParaRPr lang="it-IT" sz="5400" b="1" dirty="0"/>
          </a:p>
        </p:txBody>
      </p:sp>
      <p:sp>
        <p:nvSpPr>
          <p:cNvPr id="3" name="Segnaposto contenuto 2"/>
          <p:cNvSpPr>
            <a:spLocks noGrp="1"/>
          </p:cNvSpPr>
          <p:nvPr>
            <p:ph idx="1"/>
          </p:nvPr>
        </p:nvSpPr>
        <p:spPr>
          <a:solidFill>
            <a:srgbClr val="7030A0">
              <a:alpha val="89804"/>
            </a:srgbClr>
          </a:solidFill>
        </p:spPr>
        <p:txBody>
          <a:bodyPr>
            <a:normAutofit/>
          </a:bodyPr>
          <a:lstStyle/>
          <a:p>
            <a:r>
              <a:rPr lang="it-IT" sz="2800" dirty="0" smtClean="0"/>
              <a:t>Gesù si rivolge direttamente ai discepoli: “Voi siete”. Quello che egli dice non ha un valore individuale, ma collettivo; è tutto il gruppo dei discepoli in quanto tale che sarà luce del mondo e sale della terra. Coloro che ascoltano la sua Parola – le beatitudini, la </a:t>
            </a:r>
            <a:r>
              <a:rPr lang="it-IT" sz="2800" i="1" dirty="0" smtClean="0"/>
              <a:t>magna </a:t>
            </a:r>
            <a:r>
              <a:rPr lang="it-IT" sz="2800" i="1" dirty="0" err="1" smtClean="0"/>
              <a:t>charta</a:t>
            </a:r>
            <a:r>
              <a:rPr lang="it-IT" sz="2800" dirty="0" smtClean="0"/>
              <a:t> della vita del cristiano, precedono questi versetti – sono chiamati anche a metterla in pratica con le loro opere</a:t>
            </a:r>
            <a:r>
              <a:rPr lang="it-IT" sz="2800" dirty="0" smtClean="0"/>
              <a:t>.</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Il brano biblico</a:t>
            </a:r>
            <a:endParaRPr lang="it-IT" sz="4000" b="1" cap="none" spc="50" dirty="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7030A0">
              <a:alpha val="80000"/>
            </a:srgbClr>
          </a:solidFill>
        </p:spPr>
        <p:txBody>
          <a:bodyPr/>
          <a:lstStyle/>
          <a:p>
            <a:r>
              <a:rPr lang="it-IT" sz="5400" b="1" dirty="0" smtClean="0"/>
              <a:t>Matteo 5, 13-16</a:t>
            </a:r>
            <a:endParaRPr lang="it-IT" sz="5400" b="1" dirty="0"/>
          </a:p>
        </p:txBody>
      </p:sp>
      <p:sp>
        <p:nvSpPr>
          <p:cNvPr id="3" name="Segnaposto contenuto 2"/>
          <p:cNvSpPr>
            <a:spLocks noGrp="1"/>
          </p:cNvSpPr>
          <p:nvPr>
            <p:ph idx="1"/>
          </p:nvPr>
        </p:nvSpPr>
        <p:spPr>
          <a:solidFill>
            <a:srgbClr val="7030A0">
              <a:alpha val="89804"/>
            </a:srgbClr>
          </a:solidFill>
        </p:spPr>
        <p:txBody>
          <a:bodyPr>
            <a:normAutofit lnSpcReduction="10000"/>
          </a:bodyPr>
          <a:lstStyle/>
          <a:p>
            <a:r>
              <a:rPr lang="it-IT" sz="2800" dirty="0" smtClean="0"/>
              <a:t>L’immagine del sale richiama allo stile con cui i cristiani sono chiamati a vivere la testimonianza del Vangelo, cioè a “sciogliersi” nel mondo, a far penetrare la Buona Notizia in profondità negli ambienti in cui vivono. La testimonianza non è solo una questione di atti esteriori, di cose da fare, ma innanzitutto è uno stile di vita, un modo di essere. Il sale chimicamente non perde il suo sapore; i discepoli di Cristo però perdono la loro ‘sapienza’ di vita se non vivono il Vangelo.</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Il brano biblico</a:t>
            </a:r>
            <a:endParaRPr lang="it-IT" sz="4000" b="1" cap="none" spc="50" dirty="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7030A0">
              <a:alpha val="80000"/>
            </a:srgbClr>
          </a:solidFill>
        </p:spPr>
        <p:txBody>
          <a:bodyPr/>
          <a:lstStyle/>
          <a:p>
            <a:r>
              <a:rPr lang="it-IT" sz="5400" b="1" dirty="0" smtClean="0"/>
              <a:t>Matteo 5, 13-16</a:t>
            </a:r>
            <a:endParaRPr lang="it-IT" sz="5400" b="1" dirty="0"/>
          </a:p>
        </p:txBody>
      </p:sp>
      <p:sp>
        <p:nvSpPr>
          <p:cNvPr id="3" name="Segnaposto contenuto 2"/>
          <p:cNvSpPr>
            <a:spLocks noGrp="1"/>
          </p:cNvSpPr>
          <p:nvPr>
            <p:ph idx="1"/>
          </p:nvPr>
        </p:nvSpPr>
        <p:spPr>
          <a:solidFill>
            <a:srgbClr val="7030A0">
              <a:alpha val="89804"/>
            </a:srgbClr>
          </a:solidFill>
        </p:spPr>
        <p:txBody>
          <a:bodyPr>
            <a:normAutofit lnSpcReduction="10000"/>
          </a:bodyPr>
          <a:lstStyle/>
          <a:p>
            <a:r>
              <a:rPr lang="it-IT" sz="2800" dirty="0" smtClean="0"/>
              <a:t>L’immagine della luce da l’idea di qualcosa che si estende, che si diffonde intorno. È un passo successivo al penetrare in profondità del Vangelo. I discepoli, una volta che hanno interiorizzato e fatto conoscere dal di dentro la Parola, sono chiamati a non nascondersi, ma a far risplendere la bellezza di una vita vissuta in questo modo, perché tutti coloro che hanno accanto possano accorgersi della luminosità che non è tanto la propria vita, ma la luce di Cristo che illumina la propria esistenza</a:t>
            </a:r>
            <a:endParaRPr lang="it-IT" sz="28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Il brano biblico</a:t>
            </a:r>
            <a:endParaRPr lang="it-IT" sz="4000" b="1" cap="none" spc="50" dirty="0">
              <a:ln w="11430"/>
              <a:solidFill>
                <a:srgbClr val="7030A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Il mondo dei numeri</a:t>
            </a:r>
            <a:endParaRPr lang="it-IT" sz="5400" b="1" dirty="0"/>
          </a:p>
        </p:txBody>
      </p:sp>
      <p:sp>
        <p:nvSpPr>
          <p:cNvPr id="3" name="Segnaposto contenuto 2"/>
          <p:cNvSpPr>
            <a:spLocks noGrp="1"/>
          </p:cNvSpPr>
          <p:nvPr>
            <p:ph idx="1"/>
          </p:nvPr>
        </p:nvSpPr>
        <p:spPr>
          <a:solidFill>
            <a:srgbClr val="FB9705">
              <a:alpha val="89804"/>
            </a:srgbClr>
          </a:solidFill>
        </p:spPr>
        <p:txBody>
          <a:bodyPr>
            <a:normAutofit lnSpcReduction="10000"/>
          </a:bodyPr>
          <a:lstStyle/>
          <a:p>
            <a:r>
              <a:rPr lang="it-IT" dirty="0" smtClean="0"/>
              <a:t>Dalla lettura delle linee unitarie e della domanda di vita emerge chiaramente la dimensione della responsabilità, del costruire in prima persona. La scelta dell’ambientazione dell’Iniziativa Annuale per il 2010-2011 vuole quindi seguire queste indicazioni ponendo al centro un’attività intellettuale con cui i ragazzi si confrontano fin da piccoli: il mondo dei numeri.</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Il mondo dei numeri</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Non si avrà a che fare, come negli anni scorsi, con un luogo fisico (museo, strada, centro </a:t>
            </a:r>
            <a:r>
              <a:rPr lang="it-IT" dirty="0" err="1" smtClean="0"/>
              <a:t>commerciale…</a:t>
            </a:r>
            <a:r>
              <a:rPr lang="it-IT" dirty="0" smtClean="0"/>
              <a:t>), o un ambiente di vita (sport, </a:t>
            </a:r>
            <a:r>
              <a:rPr lang="it-IT" dirty="0" err="1" smtClean="0"/>
              <a:t>radio…</a:t>
            </a:r>
            <a:r>
              <a:rPr lang="it-IT" dirty="0" smtClean="0"/>
              <a:t>), ma con un mondo “astratto” che ha in sé molti richiami simbolici anche con la Parola e infinite possibilità di invenzione ed interpretazione.</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Il mondo dei numeri</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85000" lnSpcReduction="10000"/>
          </a:bodyPr>
          <a:lstStyle/>
          <a:p>
            <a:r>
              <a:rPr lang="it-IT" dirty="0" smtClean="0"/>
              <a:t>In fin dei conti l’utilizzo che noi facciamo della matematica è sempre volto ad avere risposte, risultati, a dimostrare delle ipotesi, e lo si fa sempre in prima persona. Che si stia facendo il conto di quanto si è speso al supermercato oppure provando a risolvere un’espressione per un compito a casa, ci troviamo comunque di fronte a uno sforzo personale che mette in moto la nostra intelligenza e volontà. La matematica non permette deleghe, è una disciplina che coinvolge in prima persona e che ci permette di usare i numeri per ottenere dei risultati. </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Il mondo dei numeri</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I numeri da soli non funzionano pienamente, servono le operazioni per metterli insieme, per combinarli, per modificarli: lo stesso vale per il mondo dei ragazzi, essi crescono, si esprimono e si mettono in gioco a partire dal loro essere l’uno accanto all’altro.</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Prima fase</a:t>
            </a:r>
            <a:endParaRPr lang="it-IT" sz="5400" b="1" dirty="0"/>
          </a:p>
        </p:txBody>
      </p:sp>
      <p:sp>
        <p:nvSpPr>
          <p:cNvPr id="3" name="Segnaposto contenuto 2"/>
          <p:cNvSpPr>
            <a:spLocks noGrp="1"/>
          </p:cNvSpPr>
          <p:nvPr>
            <p:ph idx="1"/>
          </p:nvPr>
        </p:nvSpPr>
        <p:spPr>
          <a:solidFill>
            <a:srgbClr val="FB9705">
              <a:alpha val="89804"/>
            </a:srgbClr>
          </a:solidFill>
        </p:spPr>
        <p:txBody>
          <a:bodyPr anchor="ctr">
            <a:normAutofit/>
          </a:bodyPr>
          <a:lstStyle/>
          <a:p>
            <a:pPr algn="ctr"/>
            <a:r>
              <a:rPr lang="it-IT" sz="6000" b="1" dirty="0" smtClean="0"/>
              <a:t>1+1+1…</a:t>
            </a:r>
            <a:endParaRPr lang="it-IT" sz="6000" dirty="0" smtClean="0"/>
          </a:p>
          <a:p>
            <a:pPr algn="ctr"/>
            <a:r>
              <a:rPr lang="it-IT" sz="6000" dirty="0" smtClean="0">
                <a:latin typeface="Segoe Print" pitchFamily="2" charset="0"/>
              </a:rPr>
              <a:t>“Voi siete”</a:t>
            </a:r>
            <a:endParaRPr lang="it-IT" sz="6000" dirty="0">
              <a:latin typeface="Segoe Print" pitchFamily="2" charset="0"/>
            </a:endParaRPr>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Prima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92500" lnSpcReduction="20000"/>
          </a:bodyPr>
          <a:lstStyle/>
          <a:p>
            <a:r>
              <a:rPr lang="it-IT" dirty="0" smtClean="0"/>
              <a:t>Vivere un’esperienza comunitaria e associativa non è garanzia del possedere la consapevolezza di essere parte viva del popolo di Dio. I ragazzi, in questa prima fase, dovranno scoprire di essere convocati da Dio a far parte del suo popolo, e a fare esperienza del suo amore insieme, non come singoli. Dovranno comprendere che i numeri da soli non sono nulla, ma hanno bisogno delle operazioni che le mettono insieme per realizzare dei risultati.</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Prima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Nel </a:t>
            </a:r>
            <a:r>
              <a:rPr lang="it-IT" b="1" dirty="0" smtClean="0"/>
              <a:t>mese del ciao</a:t>
            </a:r>
            <a:r>
              <a:rPr lang="it-IT" dirty="0" smtClean="0"/>
              <a:t> i ragazzi </a:t>
            </a:r>
            <a:r>
              <a:rPr lang="it-IT" dirty="0" err="1" smtClean="0"/>
              <a:t>scopriranno</a:t>
            </a:r>
            <a:r>
              <a:rPr lang="it-IT" dirty="0" smtClean="0"/>
              <a:t> che vivono in uno spazio/tempo in cui ci sono altri compagni di viaggio, accogliendo coloro che vivono nella loro vita quotidiana come dono. Scoprono di essere chiamati insieme a realizzare un progetto per la chiesa e per la città in cui vivono e se ne fanno portavoce.</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Progetto Formativo</a:t>
            </a:r>
            <a:endParaRPr lang="it-IT" dirty="0"/>
          </a:p>
        </p:txBody>
      </p:sp>
      <p:sp>
        <p:nvSpPr>
          <p:cNvPr id="3" name="Segnaposto contenuto 2"/>
          <p:cNvSpPr>
            <a:spLocks noGrp="1"/>
          </p:cNvSpPr>
          <p:nvPr>
            <p:ph idx="1"/>
          </p:nvPr>
        </p:nvSpPr>
        <p:spPr/>
        <p:txBody>
          <a:bodyPr>
            <a:noAutofit/>
          </a:bodyPr>
          <a:lstStyle/>
          <a:p>
            <a:r>
              <a:rPr lang="it-IT" sz="2800" b="1" dirty="0" smtClean="0"/>
              <a:t>(Introduzione, p. 16)</a:t>
            </a:r>
            <a:endParaRPr lang="it-IT" sz="2800" dirty="0" smtClean="0"/>
          </a:p>
          <a:p>
            <a:r>
              <a:rPr lang="it-IT" sz="2800" dirty="0" smtClean="0"/>
              <a:t>Il carisma dell’AC è comunitario: non si vive isolatamente, ma insieme, in una testimonianza corale ed organica; per noi prende la forma dell’associazione. […] L’esperienza associativa […] è tirocinio di vita ecclesiale, che chiede la tensione all’unità, all’integrazione, alla testimonianza di quella comunione che è dono e impegno e che esige di tramutarsi in percorsi che realizzano una fraternità senza confini.</a:t>
            </a:r>
          </a:p>
        </p:txBody>
      </p:sp>
      <p:pic>
        <p:nvPicPr>
          <p:cNvPr id="4"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Prima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85000" lnSpcReduction="10000"/>
          </a:bodyPr>
          <a:lstStyle/>
          <a:p>
            <a:r>
              <a:rPr lang="it-IT" dirty="0" smtClean="0"/>
              <a:t>Nel </a:t>
            </a:r>
            <a:r>
              <a:rPr lang="it-IT" b="1" dirty="0" smtClean="0"/>
              <a:t>primo tempo di catechesi</a:t>
            </a:r>
            <a:r>
              <a:rPr lang="it-IT" dirty="0" smtClean="0"/>
              <a:t> i ragazzi si soffermano sulla gratuità della chiamata di Dio a far parte della Chiesa mediante il battesimo, capendo che essa, differentemente da tutti gli altri gruppi, è formata da “convocati”, da persone chiamate da Dio a vivere l’esperienza della fede in un popolo. </a:t>
            </a:r>
            <a:r>
              <a:rPr lang="it-IT" dirty="0" err="1" smtClean="0"/>
              <a:t>Scopriranno</a:t>
            </a:r>
            <a:r>
              <a:rPr lang="it-IT" dirty="0" smtClean="0"/>
              <a:t>, inoltre, che la vita della Chiesa deve essere modellata sull’immagine della trinità: 1+1+1 si trasformerà in 1x1x1=1; il modello della vita trinitaria che deve animare la vita ecclesiale.</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Box incontro nazionale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85000" lnSpcReduction="20000"/>
          </a:bodyPr>
          <a:lstStyle/>
          <a:p>
            <a:r>
              <a:rPr lang="it-IT" dirty="0" smtClean="0"/>
              <a:t>Nell’autunno 2010 (tra metà settembre e metà ottobre) si terrà, come ormai risaputo, l’incontro nazionale dei ragazzi e dei giovanissimi di AC. È necessario tenere presente questo importante appuntamento nei cammini formativi, non solo attraverso alcune finestre che richiamino l’evento e i suoi contenuti, ma proprio nella stesura degli itinerari (in particolare il mese del Ciao che dovrebbe aprirsi con questo incontro). Man mano che i contenuti dell’evento prenderanno forma, le commissioni verranno informate per poter allineare questa prima fase con quello che sarà l’incontro nazionale.</a:t>
            </a:r>
            <a:endParaRPr lang="it-IT" b="1"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err="1" smtClean="0"/>
              <a:t>Gratuita’</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I ragazzi imparano ad accogliere nella loro vita il dono della Chiesa, scoprono di essere stati chiamati da Dio a far parte di questa grande famiglia e si dispongono con gioia e nella libertà a vivere questa esperienza. </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Seconda fase</a:t>
            </a:r>
            <a:endParaRPr lang="it-IT" sz="5400" b="1" dirty="0"/>
          </a:p>
        </p:txBody>
      </p:sp>
      <p:sp>
        <p:nvSpPr>
          <p:cNvPr id="3" name="Segnaposto contenuto 2"/>
          <p:cNvSpPr>
            <a:spLocks noGrp="1"/>
          </p:cNvSpPr>
          <p:nvPr>
            <p:ph idx="1"/>
          </p:nvPr>
        </p:nvSpPr>
        <p:spPr>
          <a:solidFill>
            <a:srgbClr val="FB9705">
              <a:alpha val="89804"/>
            </a:srgbClr>
          </a:solidFill>
        </p:spPr>
        <p:txBody>
          <a:bodyPr anchor="ctr">
            <a:normAutofit/>
          </a:bodyPr>
          <a:lstStyle/>
          <a:p>
            <a:pPr algn="ctr"/>
            <a:r>
              <a:rPr lang="it-IT" sz="4000" b="1" dirty="0" smtClean="0"/>
              <a:t>FAI LA DIFFERENZA</a:t>
            </a:r>
          </a:p>
          <a:p>
            <a:pPr algn="ctr"/>
            <a:r>
              <a:rPr lang="it-IT" sz="4000" b="1" dirty="0" smtClean="0">
                <a:latin typeface="Segoe Print" pitchFamily="2" charset="0"/>
              </a:rPr>
              <a:t>“Sale della terra e luce del mondo”</a:t>
            </a:r>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Seconda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92500" lnSpcReduction="20000"/>
          </a:bodyPr>
          <a:lstStyle/>
          <a:p>
            <a:r>
              <a:rPr lang="it-IT" dirty="0" smtClean="0"/>
              <a:t>Una volta che la squadra di lavoro si è formata, individuate le operazioni che possono portare ad un risultato, è necessario fare una cernita di quello che può essere utile, essenziale perché l’espressione matematica si realizzi. I ragazzi si cimenteranno nel capire cosa può aiutarli a fare la differenza, cosa di superfluo devono sottrarre alla loro esperienza di vita quotidiana per arrivare ad essere sale e luce.</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Seconda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Nel </a:t>
            </a:r>
            <a:r>
              <a:rPr lang="it-IT" b="1" dirty="0" smtClean="0"/>
              <a:t>mese della pace</a:t>
            </a:r>
            <a:r>
              <a:rPr lang="it-IT" dirty="0" smtClean="0"/>
              <a:t> i ragazzi fare la differenza individuando tutto ciò che non è parte del progetto di Dio sull’uomo, sulla Chiesa e sulla città in cui vivono, ciò che non li fa essere sale e luce, che non aiuta a costruire la pace lì dove sono e nel mondo. </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Seconda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Nel </a:t>
            </a:r>
            <a:r>
              <a:rPr lang="it-IT" b="1" dirty="0" smtClean="0"/>
              <a:t>secondo tempo di catechesi</a:t>
            </a:r>
            <a:r>
              <a:rPr lang="it-IT" dirty="0" smtClean="0"/>
              <a:t>, aiutati dal tempo liturgico della Quaresima, dovranno sottrarre ciò che è superfluo nella relazione con Dio, riconoscendo che fa la differenza chi ha il coraggio di accogliere l’amore misericordioso di Dio nella sua vita. </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Accoglienza</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I ragazzi ricercano nella quotidianità ciò che rende bella e vera la loro storia, aprono il loro cuore all’ascolto e al confronto con gli altri, scelgono di vivere il progetto d’amore del Padre con la comunità, nei diversi luoghi della loro vita. </a:t>
            </a:r>
            <a:endParaRPr lang="it-IT" dirty="0" smtClean="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Terza fase</a:t>
            </a:r>
            <a:endParaRPr lang="it-IT" sz="5400" b="1" dirty="0"/>
          </a:p>
        </p:txBody>
      </p:sp>
      <p:sp>
        <p:nvSpPr>
          <p:cNvPr id="3" name="Segnaposto contenuto 2"/>
          <p:cNvSpPr>
            <a:spLocks noGrp="1"/>
          </p:cNvSpPr>
          <p:nvPr>
            <p:ph idx="1"/>
          </p:nvPr>
        </p:nvSpPr>
        <p:spPr>
          <a:solidFill>
            <a:srgbClr val="FB9705">
              <a:alpha val="89804"/>
            </a:srgbClr>
          </a:solidFill>
        </p:spPr>
        <p:txBody>
          <a:bodyPr anchor="ctr">
            <a:normAutofit/>
          </a:bodyPr>
          <a:lstStyle/>
          <a:p>
            <a:pPr algn="ctr"/>
            <a:r>
              <a:rPr lang="it-IT" sz="4400" b="1" dirty="0" smtClean="0"/>
              <a:t>CON-DIVIDI</a:t>
            </a:r>
            <a:endParaRPr lang="it-IT" sz="4400" dirty="0" smtClean="0"/>
          </a:p>
          <a:p>
            <a:pPr algn="ctr"/>
            <a:r>
              <a:rPr lang="it-IT" sz="4400" dirty="0" smtClean="0">
                <a:latin typeface="Segoe Print" pitchFamily="2" charset="0"/>
              </a:rPr>
              <a:t>“Perché vedano le vostre opere buone”</a:t>
            </a:r>
            <a:endParaRPr lang="it-IT" sz="4400" dirty="0">
              <a:latin typeface="Segoe Print" pitchFamily="2" charset="0"/>
            </a:endParaRPr>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Terza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85000" lnSpcReduction="20000"/>
          </a:bodyPr>
          <a:lstStyle/>
          <a:p>
            <a:r>
              <a:rPr lang="it-IT" dirty="0" smtClean="0"/>
              <a:t>Per essere sale e luce è necessario condividere, mettere in comune un impegno in prima persona per il mondo che ci circonda.  </a:t>
            </a:r>
          </a:p>
          <a:p>
            <a:r>
              <a:rPr lang="it-IT" dirty="0" smtClean="0"/>
              <a:t>Nel </a:t>
            </a:r>
            <a:r>
              <a:rPr lang="it-IT" b="1" dirty="0" smtClean="0"/>
              <a:t>terzo tempo di catechesi</a:t>
            </a:r>
            <a:r>
              <a:rPr lang="it-IT" dirty="0" smtClean="0"/>
              <a:t> il tempo di Pasqua e la riflessione sull’Eucaristia potranno aiutare i ragazzi a vivere la dimensione di una chiesa che condivide l’‘unico pane’ con tutti, facendosi portavoce dell’amore di Dio per ogni uomo. La testimonianza del Vangelo passa innanzitutto attraverso questa capacità di condividere la vita ordinaria con chi ci è accanto, soprattutto con i poveri e i bisognosi.</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Bella è l’ACR</a:t>
            </a:r>
            <a:endParaRPr lang="it-IT" dirty="0"/>
          </a:p>
        </p:txBody>
      </p:sp>
      <p:sp>
        <p:nvSpPr>
          <p:cNvPr id="3" name="Segnaposto contenuto 2"/>
          <p:cNvSpPr>
            <a:spLocks noGrp="1"/>
          </p:cNvSpPr>
          <p:nvPr>
            <p:ph idx="1"/>
          </p:nvPr>
        </p:nvSpPr>
        <p:spPr/>
        <p:txBody>
          <a:bodyPr>
            <a:normAutofit fontScale="85000" lnSpcReduction="10000"/>
          </a:bodyPr>
          <a:lstStyle/>
          <a:p>
            <a:r>
              <a:rPr lang="it-IT" b="1" dirty="0" smtClean="0"/>
              <a:t>(p. 12)</a:t>
            </a:r>
            <a:endParaRPr lang="it-IT" dirty="0" smtClean="0"/>
          </a:p>
          <a:p>
            <a:r>
              <a:rPr lang="it-IT" dirty="0" smtClean="0"/>
              <a:t>Attraverso l’associazione, i ragazzi sperimentano la Comunità e imparano a fare esercizio di ascolto del Vangelo, grazie alla testimonianza di giovani, adulti, assistenti che camminano con loro e provano come la Parola sia in dialogo con la vita.</a:t>
            </a:r>
          </a:p>
          <a:p>
            <a:r>
              <a:rPr lang="it-IT" dirty="0" smtClean="0"/>
              <a:t>Con l’ACR infatti, i bambini e i ragazzi non solo fanno un’esperienza di Chiesa, ma di essa iniziano a sentirsi corresponsabili, ad impegnarsi per essa e soprattutto a ricerca il proprio modo unico e originale di seguire il Signore Gesù</a:t>
            </a:r>
          </a:p>
          <a:p>
            <a:endParaRPr lang="it-IT" dirty="0"/>
          </a:p>
        </p:txBody>
      </p:sp>
      <p:pic>
        <p:nvPicPr>
          <p:cNvPr id="4"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Terza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Nel </a:t>
            </a:r>
            <a:r>
              <a:rPr lang="it-IT" b="1" dirty="0" smtClean="0"/>
              <a:t>mese degli incontri</a:t>
            </a:r>
            <a:r>
              <a:rPr lang="it-IT" dirty="0" smtClean="0"/>
              <a:t> i ragazzi individueranno alcune situazioni nella propria città, nei propri luoghi di vita in cui cominciare a darsi da fare per testimoniare questo stile eucaristico della vita cristiana, provando a realizzare delle ‘opere buone’ per la collettività.</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Condivisione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I ragazzi si impegnano ad essere Chiesa che abita il mondo, a vivere nella Chiesa gustando la compagnia dei fratelli e ad amarla con autenticità e forza, per essere nella storia e nelle città segno di salvezza  di unità. </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Quarta fase</a:t>
            </a:r>
            <a:endParaRPr lang="it-IT" sz="5400" b="1" dirty="0"/>
          </a:p>
        </p:txBody>
      </p:sp>
      <p:sp>
        <p:nvSpPr>
          <p:cNvPr id="3" name="Segnaposto contenuto 2"/>
          <p:cNvSpPr>
            <a:spLocks noGrp="1"/>
          </p:cNvSpPr>
          <p:nvPr>
            <p:ph idx="1"/>
          </p:nvPr>
        </p:nvSpPr>
        <p:spPr>
          <a:solidFill>
            <a:srgbClr val="FB9705">
              <a:alpha val="89804"/>
            </a:srgbClr>
          </a:solidFill>
        </p:spPr>
        <p:txBody>
          <a:bodyPr anchor="ctr">
            <a:normAutofit/>
          </a:bodyPr>
          <a:lstStyle/>
          <a:p>
            <a:pPr algn="ctr"/>
            <a:r>
              <a:rPr lang="it-IT" sz="4400" b="1" dirty="0" smtClean="0"/>
              <a:t>UNO PER TUTTI </a:t>
            </a:r>
            <a:endParaRPr lang="it-IT" sz="4400" dirty="0" smtClean="0"/>
          </a:p>
          <a:p>
            <a:pPr algn="ctr"/>
            <a:r>
              <a:rPr lang="it-IT" sz="4400" dirty="0" smtClean="0">
                <a:latin typeface="Segoe Print" pitchFamily="2" charset="0"/>
              </a:rPr>
              <a:t>“Così risplenda la vostra luce davanti agli uomini”</a:t>
            </a:r>
            <a:endParaRPr lang="it-IT" sz="4400" dirty="0">
              <a:latin typeface="Segoe Print" pitchFamily="2" charset="0"/>
            </a:endParaRPr>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Quarta fase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fontScale="85000" lnSpcReduction="20000"/>
          </a:bodyPr>
          <a:lstStyle/>
          <a:p>
            <a:r>
              <a:rPr lang="it-IT" dirty="0" smtClean="0"/>
              <a:t>La vita cristiana diventa contagiosa e dilaga se il contributo di ognuno non rimane isolato, ma diventa parte di un’operazione in grado di coinvolgere ed entusiasmare tanti.</a:t>
            </a:r>
          </a:p>
          <a:p>
            <a:r>
              <a:rPr lang="it-IT" dirty="0" smtClean="0"/>
              <a:t>I ragazzi, </a:t>
            </a:r>
            <a:r>
              <a:rPr lang="it-IT" b="1" dirty="0" smtClean="0"/>
              <a:t>nel TEE</a:t>
            </a:r>
            <a:r>
              <a:rPr lang="it-IT" dirty="0" smtClean="0"/>
              <a:t>, potranno riflettere su come possono far risplendere la loro luce davanti alle persone che sono loro accanto; il campo scuola potrà essere l’occasione per approfondire la tematica legata alla dimensione dell’essere popolo di Dio (si pensava di ricalcare la storia del popolo di Israele magari lasciandosi guidare da alcune figure chiave come Mosè [Esodo] o Abramo)</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B9705">
              <a:alpha val="80000"/>
            </a:srgbClr>
          </a:solidFill>
        </p:spPr>
        <p:txBody>
          <a:bodyPr/>
          <a:lstStyle/>
          <a:p>
            <a:r>
              <a:rPr lang="it-IT" sz="5400" b="1" dirty="0" smtClean="0"/>
              <a:t>Gratitudine</a:t>
            </a:r>
            <a:endParaRPr lang="it-IT" sz="5400" b="1" dirty="0"/>
          </a:p>
        </p:txBody>
      </p:sp>
      <p:sp>
        <p:nvSpPr>
          <p:cNvPr id="3" name="Segnaposto contenuto 2"/>
          <p:cNvSpPr>
            <a:spLocks noGrp="1"/>
          </p:cNvSpPr>
          <p:nvPr>
            <p:ph idx="1"/>
          </p:nvPr>
        </p:nvSpPr>
        <p:spPr>
          <a:solidFill>
            <a:srgbClr val="FB9705">
              <a:alpha val="89804"/>
            </a:srgbClr>
          </a:solidFill>
        </p:spPr>
        <p:txBody>
          <a:bodyPr>
            <a:normAutofit/>
          </a:bodyPr>
          <a:lstStyle/>
          <a:p>
            <a:r>
              <a:rPr lang="it-IT" dirty="0" smtClean="0"/>
              <a:t>I ragazzi sperimentano la grandezza e la bellezza di sentirsi parte di un Popolo che da sempre è nel disegno di Dio e imparano a ringraziare il Signore per le tante meraviglie che ogni giorno dona alla Sua Chiesa, icona della Trinità.</a:t>
            </a:r>
            <a:endParaRPr lang="it-IT" dirty="0"/>
          </a:p>
        </p:txBody>
      </p:sp>
      <p:sp>
        <p:nvSpPr>
          <p:cNvPr id="4" name="Rettangolo 3"/>
          <p:cNvSpPr/>
          <p:nvPr/>
        </p:nvSpPr>
        <p:spPr>
          <a:xfrm>
            <a:off x="0" y="6150114"/>
            <a:ext cx="9144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800" b="1" spc="50" dirty="0" smtClean="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L’ambientazione - Le fasi - Gli obiettivi - Gli atteggiamenti</a:t>
            </a:r>
            <a:endParaRPr lang="it-IT" sz="2800" b="1" cap="none" spc="50" dirty="0">
              <a:ln w="11430"/>
              <a:solidFill>
                <a:srgbClr val="C0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alpha val="80000"/>
            </a:srgbClr>
          </a:solidFill>
        </p:spPr>
        <p:txBody>
          <a:bodyPr/>
          <a:lstStyle/>
          <a:p>
            <a:r>
              <a:rPr lang="it-IT" sz="5400" b="1" dirty="0" smtClean="0"/>
              <a:t>L’Iniziativa Annuale</a:t>
            </a:r>
            <a:endParaRPr lang="it-IT" sz="5400" b="1" dirty="0"/>
          </a:p>
        </p:txBody>
      </p:sp>
      <p:sp>
        <p:nvSpPr>
          <p:cNvPr id="3" name="Segnaposto contenuto 2"/>
          <p:cNvSpPr>
            <a:spLocks noGrp="1"/>
          </p:cNvSpPr>
          <p:nvPr>
            <p:ph idx="1"/>
          </p:nvPr>
        </p:nvSpPr>
        <p:spPr>
          <a:solidFill>
            <a:srgbClr val="00B050">
              <a:alpha val="89804"/>
            </a:srgbClr>
          </a:solidFill>
        </p:spPr>
        <p:txBody>
          <a:bodyPr>
            <a:normAutofit/>
          </a:bodyPr>
          <a:lstStyle/>
          <a:p>
            <a:endParaRPr lang="it-IT" dirty="0" smtClean="0"/>
          </a:p>
          <a:p>
            <a:r>
              <a:rPr lang="it-IT" dirty="0" smtClean="0"/>
              <a:t>Lo </a:t>
            </a:r>
            <a:r>
              <a:rPr lang="it-IT" dirty="0" smtClean="0"/>
              <a:t>slogan del camino di quest’anno vuole esprimere essenzialmente tre cose: una promessa, un impegno, una scelta.</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pic>
        <p:nvPicPr>
          <p:cNvPr id="8"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751196" y="4293096"/>
            <a:ext cx="7641608" cy="1323472"/>
          </a:xfrm>
          <a:prstGeom prst="rect">
            <a:avLst/>
          </a:prstGeom>
          <a:noFill/>
          <a:effectLst>
            <a:glow rad="101600">
              <a:schemeClr val="bg1">
                <a:alpha val="60000"/>
              </a:schemeClr>
            </a:glo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alpha val="80000"/>
            </a:srgbClr>
          </a:solidFill>
        </p:spPr>
        <p:txBody>
          <a:bodyPr/>
          <a:lstStyle/>
          <a:p>
            <a:r>
              <a:rPr lang="it-IT" sz="5400" b="1" dirty="0" smtClean="0"/>
              <a:t>L’Iniziativa Annuale</a:t>
            </a:r>
            <a:endParaRPr lang="it-IT" sz="5400" b="1" dirty="0"/>
          </a:p>
        </p:txBody>
      </p:sp>
      <p:sp>
        <p:nvSpPr>
          <p:cNvPr id="3" name="Segnaposto contenuto 2"/>
          <p:cNvSpPr>
            <a:spLocks noGrp="1"/>
          </p:cNvSpPr>
          <p:nvPr>
            <p:ph idx="1"/>
          </p:nvPr>
        </p:nvSpPr>
        <p:spPr>
          <a:solidFill>
            <a:srgbClr val="00B050">
              <a:alpha val="89804"/>
            </a:srgbClr>
          </a:solidFill>
        </p:spPr>
        <p:txBody>
          <a:bodyPr>
            <a:normAutofit fontScale="85000" lnSpcReduction="10000"/>
          </a:bodyPr>
          <a:lstStyle/>
          <a:p>
            <a:r>
              <a:rPr lang="it-IT" dirty="0" smtClean="0"/>
              <a:t>È la </a:t>
            </a:r>
            <a:r>
              <a:rPr lang="it-IT" b="1" dirty="0" smtClean="0"/>
              <a:t>promessa d’amore</a:t>
            </a:r>
            <a:r>
              <a:rPr lang="it-IT" dirty="0" smtClean="0"/>
              <a:t> che Dio Padre rivolge a ciascuno dei suoi figli. Ciascuno nella sua originalità ed unicità </a:t>
            </a:r>
            <a:r>
              <a:rPr lang="it-IT" i="1" dirty="0" smtClean="0"/>
              <a:t>conta,</a:t>
            </a:r>
            <a:r>
              <a:rPr lang="it-IT" dirty="0" smtClean="0"/>
              <a:t> ha un posto privilegiato nel cuore di Dio. Ci piace pensare che tutti i bambini e i ragazzi dell’ACR possano riscoprire il senso vero e il significato autentico di questo amore che sostiene e orienta la vita. Ciascuno possa davvero riscoprire la bellezza di questa presenza del Padre che pensa, cerca e vuole il bene di ciascuno ogni giorno e sempre. Tutti contiamo per Lui e solo in Lui la nostra storia conta.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alpha val="80000"/>
            </a:srgbClr>
          </a:solidFill>
        </p:spPr>
        <p:txBody>
          <a:bodyPr/>
          <a:lstStyle/>
          <a:p>
            <a:r>
              <a:rPr lang="it-IT" sz="5400" b="1" dirty="0" smtClean="0"/>
              <a:t>L’Iniziativa Annuale</a:t>
            </a:r>
            <a:endParaRPr lang="it-IT" sz="5400" b="1" dirty="0"/>
          </a:p>
        </p:txBody>
      </p:sp>
      <p:sp>
        <p:nvSpPr>
          <p:cNvPr id="3" name="Segnaposto contenuto 2"/>
          <p:cNvSpPr>
            <a:spLocks noGrp="1"/>
          </p:cNvSpPr>
          <p:nvPr>
            <p:ph idx="1"/>
          </p:nvPr>
        </p:nvSpPr>
        <p:spPr>
          <a:solidFill>
            <a:srgbClr val="00B050">
              <a:alpha val="89804"/>
            </a:srgbClr>
          </a:solidFill>
        </p:spPr>
        <p:txBody>
          <a:bodyPr>
            <a:normAutofit fontScale="85000" lnSpcReduction="20000"/>
          </a:bodyPr>
          <a:lstStyle/>
          <a:p>
            <a:r>
              <a:rPr lang="it-IT" dirty="0" smtClean="0"/>
              <a:t>È un </a:t>
            </a:r>
            <a:r>
              <a:rPr lang="it-IT" b="1" dirty="0" smtClean="0"/>
              <a:t>impegno</a:t>
            </a:r>
            <a:r>
              <a:rPr lang="it-IT" dirty="0" smtClean="0"/>
              <a:t> per tutti i bambini e i ragazzi a scoprire, scegliere e mettersi ogni giorno in cammino per ritrovare ciò che conta di più nella loro vita, tutto ciò che è essenziale, tutto ciò che aiuta ciascuno a crescere. Il cammino di questo anno diventa così occasione privilegiata perché ciascuno ragazzo possa dire: “tu </a:t>
            </a:r>
            <a:r>
              <a:rPr lang="it-IT" i="1" dirty="0" smtClean="0"/>
              <a:t>conti</a:t>
            </a:r>
            <a:r>
              <a:rPr lang="it-IT" dirty="0" smtClean="0"/>
              <a:t> nella mia vita, tu sei una persona speciale per me, solo tu puoi donarmi la gioia di vivere in pienezza i miei giorni ed essere nel mondo testimone di speranza”. I ragazzi, quindi, con coraggio e perseveranza si impegnano a mettersi in relazione con il Signore e con gli altri.</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alpha val="80000"/>
            </a:srgbClr>
          </a:solidFill>
        </p:spPr>
        <p:txBody>
          <a:bodyPr/>
          <a:lstStyle/>
          <a:p>
            <a:r>
              <a:rPr lang="it-IT" sz="5400" b="1" dirty="0" smtClean="0"/>
              <a:t>L’Iniziativa Annuale</a:t>
            </a:r>
            <a:endParaRPr lang="it-IT" sz="5400" b="1" dirty="0"/>
          </a:p>
        </p:txBody>
      </p:sp>
      <p:sp>
        <p:nvSpPr>
          <p:cNvPr id="3" name="Segnaposto contenuto 2"/>
          <p:cNvSpPr>
            <a:spLocks noGrp="1"/>
          </p:cNvSpPr>
          <p:nvPr>
            <p:ph idx="1"/>
          </p:nvPr>
        </p:nvSpPr>
        <p:spPr>
          <a:solidFill>
            <a:srgbClr val="00B050">
              <a:alpha val="89804"/>
            </a:srgbClr>
          </a:solidFill>
        </p:spPr>
        <p:txBody>
          <a:bodyPr>
            <a:normAutofit fontScale="70000" lnSpcReduction="20000"/>
          </a:bodyPr>
          <a:lstStyle/>
          <a:p>
            <a:r>
              <a:rPr lang="it-IT" dirty="0" smtClean="0"/>
              <a:t>È una </a:t>
            </a:r>
            <a:r>
              <a:rPr lang="it-IT" b="1" dirty="0" smtClean="0"/>
              <a:t>scelta</a:t>
            </a:r>
            <a:r>
              <a:rPr lang="it-IT" dirty="0" smtClean="0"/>
              <a:t>. La scelta di voler riscoprire sempre più il valore unico che ciascun ragazzo è. Come i numeri che, anche se si possono scrivere in tanti modi, in cifre romane, in cifre arabe, in cifre cirilliche, hanno sempre in sé un loro significato, così i ragazzi hanno ciascuno un significato grande per quello che sono, con le loro caratteristiche fisiche diverse, con i loro caratteri così originali, con i loro modi di porsi così personali. Questa la scelta innanzitutto di ciascun educatore di voler scorgere in ciascun bambino e ragazzo che la comunità gli affida un dono unico, che ha un valore assoluto in sé, un valore da scoprire, accompagnare, affidare. Nell’esperienza educativa, quindi, ciò che conta di più è il mettersi in ascolto autentico e vero della vita, della vita che ci parla di Dio, della vita che è il Signore Risorto, della vita che ogni giorno lo Spirito orienta e spinge verso il bene.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50">
              <a:alpha val="80000"/>
            </a:srgbClr>
          </a:solidFill>
        </p:spPr>
        <p:txBody>
          <a:bodyPr/>
          <a:lstStyle/>
          <a:p>
            <a:r>
              <a:rPr lang="it-IT" sz="5400" b="1" dirty="0" smtClean="0"/>
              <a:t>La storia</a:t>
            </a:r>
            <a:endParaRPr lang="it-IT" sz="5400" b="1" dirty="0"/>
          </a:p>
        </p:txBody>
      </p:sp>
      <p:sp>
        <p:nvSpPr>
          <p:cNvPr id="3" name="Segnaposto contenuto 2"/>
          <p:cNvSpPr>
            <a:spLocks noGrp="1"/>
          </p:cNvSpPr>
          <p:nvPr>
            <p:ph idx="1"/>
          </p:nvPr>
        </p:nvSpPr>
        <p:spPr>
          <a:solidFill>
            <a:srgbClr val="00B050">
              <a:alpha val="89804"/>
            </a:srgbClr>
          </a:solidFill>
        </p:spPr>
        <p:txBody>
          <a:bodyPr>
            <a:normAutofit/>
          </a:bodyPr>
          <a:lstStyle/>
          <a:p>
            <a:r>
              <a:rPr lang="it-IT" dirty="0" smtClean="0"/>
              <a:t>Quattro condomini e un cortile (tante porte, tante storie), Simone (un ragazzo appena trasferitosi in una nuova casa dove imparerà a interessarsi alle vicende degli altri), il prof. Lucio (un professore di matematica in pensione pronto a donare il suo sapere matematico in cambio della creatività dei ragazzi), molte amicizie che si moltiplicano...</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alpha val="80000"/>
            </a:srgbClr>
          </a:solidFill>
        </p:spPr>
        <p:txBody>
          <a:bodyPr/>
          <a:lstStyle/>
          <a:p>
            <a:r>
              <a:rPr lang="it-IT" dirty="0" smtClean="0"/>
              <a:t>Dagli orientamenti triennali</a:t>
            </a:r>
            <a:endParaRPr lang="it-IT" dirty="0"/>
          </a:p>
        </p:txBody>
      </p:sp>
      <p:sp>
        <p:nvSpPr>
          <p:cNvPr id="3" name="Segnaposto contenuto 2"/>
          <p:cNvSpPr>
            <a:spLocks noGrp="1"/>
          </p:cNvSpPr>
          <p:nvPr>
            <p:ph idx="1"/>
          </p:nvPr>
        </p:nvSpPr>
        <p:spPr>
          <a:solidFill>
            <a:srgbClr val="00B0F0">
              <a:alpha val="89804"/>
            </a:srgbClr>
          </a:solidFill>
        </p:spPr>
        <p:txBody>
          <a:bodyPr/>
          <a:lstStyle/>
          <a:p>
            <a:r>
              <a:rPr lang="it-IT" dirty="0" smtClean="0"/>
              <a:t>Nel terzo ed ultimo anno la riflessione si estende in modo più specifico ai temi della cittadinanza e del bene comune come forme per vivere la santità in chiave missionaria. La santità laicale viene considerata nel suo aspetto di servizio e responsabilità a </a:t>
            </a:r>
            <a:r>
              <a:rPr lang="it-IT" u="sng" dirty="0" smtClean="0"/>
              <a:t>costruire la Chiesa e a edificare il mondo</a:t>
            </a:r>
            <a:r>
              <a:rPr lang="it-IT" dirty="0" smtClean="0"/>
              <a:t> secondo il progetto di Dio.</a:t>
            </a:r>
          </a:p>
          <a:p>
            <a:endParaRPr lang="it-IT"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cap="none" spc="50" dirty="0" smtClean="0">
                <a:ln w="11430"/>
                <a:solidFill>
                  <a:srgbClr val="00B0F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Linee unitarie</a:t>
            </a:r>
            <a:endParaRPr lang="it-IT" sz="4000" b="1" cap="none" spc="50" dirty="0">
              <a:ln w="11430"/>
              <a:solidFill>
                <a:srgbClr val="00B0F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3800" b="1" dirty="0" smtClean="0"/>
              <a:t>Per una proposta formativa sempre </a:t>
            </a:r>
            <a:r>
              <a:rPr lang="it-IT" sz="3800" b="1" dirty="0" err="1" smtClean="0"/>
              <a:t>piu’</a:t>
            </a:r>
            <a:r>
              <a:rPr lang="it-IT" sz="3800" b="1" dirty="0" smtClean="0"/>
              <a:t> completa</a:t>
            </a:r>
            <a:endParaRPr lang="it-IT" sz="3800" b="1" dirty="0"/>
          </a:p>
        </p:txBody>
      </p:sp>
      <p:sp>
        <p:nvSpPr>
          <p:cNvPr id="3" name="Segnaposto contenuto 2"/>
          <p:cNvSpPr>
            <a:spLocks noGrp="1"/>
          </p:cNvSpPr>
          <p:nvPr>
            <p:ph idx="1"/>
          </p:nvPr>
        </p:nvSpPr>
        <p:spPr>
          <a:solidFill>
            <a:srgbClr val="0070C0">
              <a:alpha val="89804"/>
            </a:srgbClr>
          </a:solidFill>
        </p:spPr>
        <p:txBody>
          <a:bodyPr>
            <a:normAutofit/>
          </a:bodyPr>
          <a:lstStyle/>
          <a:p>
            <a:pPr algn="ctr"/>
            <a:r>
              <a:rPr lang="it-IT" dirty="0" smtClean="0"/>
              <a:t>Il grande gioco</a:t>
            </a:r>
          </a:p>
          <a:p>
            <a:pPr algn="ctr"/>
            <a:r>
              <a:rPr lang="it-IT" dirty="0" smtClean="0"/>
              <a:t>Le Guide d’arco</a:t>
            </a:r>
          </a:p>
          <a:p>
            <a:pPr algn="ctr"/>
            <a:r>
              <a:rPr lang="it-IT" dirty="0" smtClean="0"/>
              <a:t>I piccolissimi</a:t>
            </a:r>
          </a:p>
          <a:p>
            <a:pPr algn="ctr"/>
            <a:r>
              <a:rPr lang="it-IT" dirty="0" smtClean="0"/>
              <a:t>L’agenda dell’educatore</a:t>
            </a:r>
          </a:p>
          <a:p>
            <a:pPr algn="ctr"/>
            <a:r>
              <a:rPr lang="it-IT" dirty="0" smtClean="0"/>
              <a:t>Il Formato famiglia</a:t>
            </a:r>
          </a:p>
          <a:p>
            <a:pPr algn="ctr"/>
            <a:r>
              <a:rPr lang="it-IT" dirty="0" smtClean="0"/>
              <a:t>Gli itinerari di spiritualità</a:t>
            </a:r>
          </a:p>
          <a:p>
            <a:pPr algn="ctr"/>
            <a:r>
              <a:rPr lang="it-IT" dirty="0" smtClean="0"/>
              <a:t>Il campo scuola</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grande gioco</a:t>
            </a:r>
            <a:endParaRPr lang="it-IT" sz="5400" b="1" dirty="0"/>
          </a:p>
        </p:txBody>
      </p:sp>
      <p:sp>
        <p:nvSpPr>
          <p:cNvPr id="3" name="Segnaposto contenuto 2"/>
          <p:cNvSpPr>
            <a:spLocks noGrp="1"/>
          </p:cNvSpPr>
          <p:nvPr>
            <p:ph idx="1"/>
          </p:nvPr>
        </p:nvSpPr>
        <p:spPr>
          <a:solidFill>
            <a:srgbClr val="0070C0">
              <a:alpha val="89804"/>
            </a:srgbClr>
          </a:solidFill>
        </p:spPr>
        <p:txBody>
          <a:bodyPr anchor="ctr">
            <a:normAutofit/>
          </a:bodyPr>
          <a:lstStyle/>
          <a:p>
            <a:pPr algn="ctr"/>
            <a:r>
              <a:rPr lang="it-IT" sz="4400" b="1" dirty="0" smtClean="0"/>
              <a:t>“Non solo numeri”</a:t>
            </a:r>
            <a:endParaRPr lang="it-IT" sz="4400" dirty="0" smtClean="0"/>
          </a:p>
          <a:p>
            <a:pPr algn="ctr"/>
            <a:r>
              <a:rPr lang="it-IT" sz="4400" dirty="0" smtClean="0">
                <a:latin typeface="Segoe Print" pitchFamily="2" charset="0"/>
              </a:rPr>
              <a:t>Mettiti alla prova con il prof. Lucio</a:t>
            </a:r>
            <a:endParaRPr lang="it-IT" sz="4400" dirty="0">
              <a:latin typeface="Segoe Print" pitchFamily="2" charset="0"/>
            </a:endParaRPr>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a:spLocks noGrp="1"/>
          </p:cNvSpPr>
          <p:nvPr>
            <p:ph idx="1"/>
          </p:nvPr>
        </p:nvSpPr>
        <p:spPr>
          <a:xfrm>
            <a:off x="457200" y="1484784"/>
            <a:ext cx="8229600" cy="4752528"/>
          </a:xfrm>
          <a:solidFill>
            <a:srgbClr val="0070C0">
              <a:alpha val="89804"/>
            </a:srgbClr>
          </a:solidFill>
        </p:spPr>
        <p:txBody>
          <a:bodyPr anchor="ctr">
            <a:normAutofit/>
          </a:bodyPr>
          <a:lstStyle/>
          <a:p>
            <a:pPr algn="ctr"/>
            <a:r>
              <a:rPr lang="it-IT" sz="4400" dirty="0" smtClean="0">
                <a:latin typeface="Segoe Print" pitchFamily="2" charset="0"/>
              </a:rPr>
              <a:t> </a:t>
            </a:r>
            <a:endParaRPr lang="it-IT" sz="4400" dirty="0">
              <a:latin typeface="Segoe Print" pitchFamily="2" charset="0"/>
            </a:endParaRPr>
          </a:p>
        </p:txBody>
      </p:sp>
      <p:sp>
        <p:nvSpPr>
          <p:cNvPr id="2" name="Titolo 1"/>
          <p:cNvSpPr>
            <a:spLocks noGrp="1"/>
          </p:cNvSpPr>
          <p:nvPr>
            <p:ph type="title"/>
          </p:nvPr>
        </p:nvSpPr>
        <p:spPr>
          <a:solidFill>
            <a:srgbClr val="0070C0">
              <a:alpha val="80000"/>
            </a:srgbClr>
          </a:solidFill>
        </p:spPr>
        <p:txBody>
          <a:bodyPr/>
          <a:lstStyle/>
          <a:p>
            <a:r>
              <a:rPr lang="it-IT" sz="5400" b="1" dirty="0" smtClean="0"/>
              <a:t>Le guide d’arco</a:t>
            </a:r>
            <a:endParaRPr lang="it-IT" sz="5400" b="1"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pic>
        <p:nvPicPr>
          <p:cNvPr id="1026" name="Picture 2" descr="H:\PRESENTAZIONE CAMMINO ANNO\Cover_Dodiciquattordici_med.png"/>
          <p:cNvPicPr>
            <a:picLocks noChangeAspect="1" noChangeArrowheads="1"/>
          </p:cNvPicPr>
          <p:nvPr/>
        </p:nvPicPr>
        <p:blipFill>
          <a:blip r:embed="rId3" cstate="print"/>
          <a:srcRect/>
          <a:stretch>
            <a:fillRect/>
          </a:stretch>
        </p:blipFill>
        <p:spPr bwMode="auto">
          <a:xfrm>
            <a:off x="5652120" y="1700808"/>
            <a:ext cx="2736304" cy="2775394"/>
          </a:xfrm>
          <a:prstGeom prst="round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H:\PRESENTAZIONE CAMMINO ANNO\Cover_Noveundici_med.png"/>
          <p:cNvPicPr>
            <a:picLocks noChangeAspect="1" noChangeArrowheads="1"/>
          </p:cNvPicPr>
          <p:nvPr/>
        </p:nvPicPr>
        <p:blipFill>
          <a:blip r:embed="rId4" cstate="print"/>
          <a:srcRect/>
          <a:stretch>
            <a:fillRect/>
          </a:stretch>
        </p:blipFill>
        <p:spPr bwMode="auto">
          <a:xfrm>
            <a:off x="4139952" y="2204864"/>
            <a:ext cx="2736304" cy="2755849"/>
          </a:xfrm>
          <a:prstGeom prst="round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9" name="Picture 5" descr="H:\PRESENTAZIONE CAMMINO ANNO\Cover_Seiotto__med.png"/>
          <p:cNvPicPr>
            <a:picLocks noChangeAspect="1" noChangeArrowheads="1"/>
          </p:cNvPicPr>
          <p:nvPr/>
        </p:nvPicPr>
        <p:blipFill>
          <a:blip r:embed="rId5" cstate="print"/>
          <a:srcRect/>
          <a:stretch>
            <a:fillRect/>
          </a:stretch>
        </p:blipFill>
        <p:spPr bwMode="auto">
          <a:xfrm>
            <a:off x="2411760" y="2708920"/>
            <a:ext cx="2736304" cy="2794939"/>
          </a:xfrm>
          <a:prstGeom prst="round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H:\PRESENTAZIONE CAMMINO ANNO\Cover_Piccolissimi_med.png"/>
          <p:cNvPicPr>
            <a:picLocks noChangeAspect="1" noChangeArrowheads="1"/>
          </p:cNvPicPr>
          <p:nvPr/>
        </p:nvPicPr>
        <p:blipFill>
          <a:blip r:embed="rId6" cstate="print"/>
          <a:srcRect/>
          <a:stretch>
            <a:fillRect/>
          </a:stretch>
        </p:blipFill>
        <p:spPr bwMode="auto">
          <a:xfrm>
            <a:off x="755576" y="3245894"/>
            <a:ext cx="2736304" cy="2775394"/>
          </a:xfrm>
          <a:prstGeom prst="round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Le guide d’arco</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r>
              <a:rPr lang="it-IT" dirty="0" smtClean="0"/>
              <a:t>La prima parte della guida contiene le pagine fondamentali per la formazione di base di un educatore, anche se non esauriscono la preparazione globale a cui ciascuno è chiamato e che dovrebbe tener conto degli strumenti formativi propri di un </a:t>
            </a:r>
            <a:r>
              <a:rPr lang="it-IT" dirty="0" err="1" smtClean="0"/>
              <a:t>educatore…</a:t>
            </a:r>
            <a:r>
              <a:rPr lang="it-IT" dirty="0" smtClean="0"/>
              <a:t>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Le guide d’arco</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pPr marL="179388" lvl="0" indent="-179388">
              <a:buFont typeface="Arial" pitchFamily="34" charset="0"/>
              <a:buChar char="•"/>
            </a:pPr>
            <a:r>
              <a:rPr lang="it-IT" dirty="0" smtClean="0"/>
              <a:t>Lo studio della proposta </a:t>
            </a:r>
            <a:r>
              <a:rPr lang="it-IT" i="1" dirty="0" smtClean="0"/>
              <a:t>Bella è l'</a:t>
            </a:r>
            <a:r>
              <a:rPr lang="it-IT" i="1" dirty="0" err="1" smtClean="0"/>
              <a:t>Acr</a:t>
            </a:r>
            <a:r>
              <a:rPr lang="it-IT" dirty="0" smtClean="0"/>
              <a:t> nella sua integralità</a:t>
            </a:r>
          </a:p>
          <a:p>
            <a:pPr marL="179388" lvl="0" indent="-179388">
              <a:buFont typeface="Arial" pitchFamily="34" charset="0"/>
              <a:buChar char="•"/>
            </a:pPr>
            <a:r>
              <a:rPr lang="it-IT" dirty="0" smtClean="0"/>
              <a:t>Il Progetto Formativo</a:t>
            </a:r>
          </a:p>
          <a:p>
            <a:pPr marL="179388" lvl="0" indent="-179388">
              <a:buFont typeface="Arial" pitchFamily="34" charset="0"/>
              <a:buChar char="•"/>
            </a:pPr>
            <a:r>
              <a:rPr lang="it-IT" dirty="0" smtClean="0"/>
              <a:t>I principali documenti conciliari (LG, GS, </a:t>
            </a:r>
            <a:r>
              <a:rPr lang="it-IT" dirty="0" err="1" smtClean="0"/>
              <a:t>DV</a:t>
            </a:r>
            <a:r>
              <a:rPr lang="it-IT" dirty="0" smtClean="0"/>
              <a:t>, SC)</a:t>
            </a:r>
          </a:p>
          <a:p>
            <a:pPr marL="179388" lvl="0" indent="-179388">
              <a:buFont typeface="Arial" pitchFamily="34" charset="0"/>
              <a:buChar char="•"/>
            </a:pPr>
            <a:r>
              <a:rPr lang="it-IT" dirty="0" smtClean="0"/>
              <a:t>Il documento di base e la nota dell'ufficio catechistico</a:t>
            </a:r>
          </a:p>
          <a:p>
            <a:pPr marL="179388" lvl="0" indent="-179388">
              <a:buFont typeface="Arial" pitchFamily="34" charset="0"/>
              <a:buChar char="•"/>
            </a:pPr>
            <a:r>
              <a:rPr lang="it-IT" dirty="0" smtClean="0"/>
              <a:t>I documenti pastorali, oltre ad una partecipazione piena alla vita della comunità parrocchiale/diocesana.</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Le guide d’arco</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pPr lvl="0"/>
            <a:r>
              <a:rPr lang="it-IT" dirty="0" smtClean="0"/>
              <a:t>La prima parte della guida di arco è organizzata in 4 parti:</a:t>
            </a:r>
          </a:p>
          <a:p>
            <a:pPr lvl="1"/>
            <a:r>
              <a:rPr lang="it-IT" dirty="0" smtClean="0"/>
              <a:t>il perché</a:t>
            </a:r>
          </a:p>
          <a:p>
            <a:pPr lvl="1"/>
            <a:r>
              <a:rPr lang="it-IT" dirty="0" smtClean="0"/>
              <a:t>il come</a:t>
            </a:r>
          </a:p>
          <a:p>
            <a:pPr lvl="1"/>
            <a:r>
              <a:rPr lang="it-IT" dirty="0" smtClean="0"/>
              <a:t>il metodo</a:t>
            </a:r>
          </a:p>
          <a:p>
            <a:pPr lvl="1"/>
            <a:r>
              <a:rPr lang="it-IT" dirty="0" smtClean="0"/>
              <a:t>il cammino 2007-2008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Le guide d’arco</a:t>
            </a:r>
            <a:endParaRPr lang="it-IT" sz="5400" b="1" dirty="0"/>
          </a:p>
        </p:txBody>
      </p:sp>
      <p:sp>
        <p:nvSpPr>
          <p:cNvPr id="3" name="Segnaposto contenuto 2"/>
          <p:cNvSpPr>
            <a:spLocks noGrp="1"/>
          </p:cNvSpPr>
          <p:nvPr>
            <p:ph idx="1"/>
          </p:nvPr>
        </p:nvSpPr>
        <p:spPr>
          <a:solidFill>
            <a:srgbClr val="0070C0">
              <a:alpha val="89804"/>
            </a:srgbClr>
          </a:solidFill>
        </p:spPr>
        <p:txBody>
          <a:bodyPr>
            <a:noAutofit/>
          </a:bodyPr>
          <a:lstStyle/>
          <a:p>
            <a:pPr lvl="0"/>
            <a:r>
              <a:rPr lang="it-IT" sz="2200" dirty="0" smtClean="0"/>
              <a:t>Il </a:t>
            </a:r>
            <a:r>
              <a:rPr lang="it-IT" sz="2200" dirty="0" err="1" smtClean="0"/>
              <a:t>Perchè</a:t>
            </a:r>
            <a:r>
              <a:rPr lang="it-IT" sz="2200" dirty="0" smtClean="0"/>
              <a:t> </a:t>
            </a:r>
          </a:p>
          <a:p>
            <a:pPr lvl="1"/>
            <a:r>
              <a:rPr lang="it-IT" sz="2200" dirty="0" smtClean="0"/>
              <a:t>Le finalità del cammino </a:t>
            </a:r>
            <a:r>
              <a:rPr lang="it-IT" sz="2200" dirty="0" err="1" smtClean="0"/>
              <a:t>Acr</a:t>
            </a:r>
            <a:r>
              <a:rPr lang="it-IT" sz="2200" dirty="0" smtClean="0"/>
              <a:t> </a:t>
            </a:r>
          </a:p>
          <a:p>
            <a:pPr lvl="1"/>
            <a:r>
              <a:rPr lang="it-IT" sz="2200" dirty="0" smtClean="0"/>
              <a:t>Il cammino </a:t>
            </a:r>
            <a:r>
              <a:rPr lang="it-IT" sz="2200" dirty="0" err="1" smtClean="0"/>
              <a:t>Acr</a:t>
            </a:r>
            <a:r>
              <a:rPr lang="it-IT" sz="2200" dirty="0" smtClean="0"/>
              <a:t> come cammino di Iniziazione Cristiana </a:t>
            </a:r>
          </a:p>
          <a:p>
            <a:pPr lvl="0"/>
            <a:r>
              <a:rPr lang="it-IT" sz="2200" dirty="0" smtClean="0"/>
              <a:t>Il Come</a:t>
            </a:r>
          </a:p>
          <a:p>
            <a:pPr lvl="1"/>
            <a:r>
              <a:rPr lang="it-IT" sz="2200" dirty="0" smtClean="0"/>
              <a:t>La centralità della persona</a:t>
            </a:r>
          </a:p>
          <a:p>
            <a:pPr lvl="1"/>
            <a:r>
              <a:rPr lang="it-IT" sz="2200" dirty="0" smtClean="0"/>
              <a:t>La dimensione esperienziale</a:t>
            </a:r>
          </a:p>
          <a:p>
            <a:pPr lvl="1"/>
            <a:r>
              <a:rPr lang="it-IT" sz="2200" dirty="0" smtClean="0"/>
              <a:t>La scelta </a:t>
            </a:r>
            <a:r>
              <a:rPr lang="it-IT" sz="2200" dirty="0" smtClean="0"/>
              <a:t>associativa</a:t>
            </a:r>
            <a:r>
              <a:rPr lang="it-IT" sz="2200" dirty="0" smtClean="0"/>
              <a:t> La scelta associativa</a:t>
            </a:r>
          </a:p>
          <a:p>
            <a:pPr lvl="0"/>
            <a:r>
              <a:rPr lang="it-IT" sz="2200" dirty="0" smtClean="0"/>
              <a:t>Il Metodo</a:t>
            </a:r>
          </a:p>
          <a:p>
            <a:pPr lvl="1"/>
            <a:r>
              <a:rPr lang="it-IT" sz="2200" dirty="0" smtClean="0"/>
              <a:t>La dinamica formativa (domande di vita, atteggiamenti, la ciclicità delle categorie)</a:t>
            </a:r>
          </a:p>
          <a:p>
            <a:pPr lvl="1"/>
            <a:r>
              <a:rPr lang="it-IT" sz="2200" dirty="0" smtClean="0"/>
              <a:t>Un itinerario a tre dimensioni: Catechesi, Liturgia, </a:t>
            </a:r>
            <a:r>
              <a:rPr lang="it-IT" sz="2200" dirty="0" smtClean="0"/>
              <a:t>Carità</a:t>
            </a:r>
            <a:endParaRPr lang="it-IT" sz="2200" dirty="0" smtClean="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cammino dei piccolissimi</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pPr lvl="0"/>
            <a:r>
              <a:rPr lang="it-IT" dirty="0" smtClean="0"/>
              <a:t>Il cammino annuale qui proposto si articola intorno a sei schede operative pensate per sostenere il cammino dei gruppi ”piccolissimi”; esse si riferiscono ad alcune tematiche particolarmente vicine alla realtà vissuta da questi piccoli ed ispirate dal Catechismo per i fanciulli “Lasciate che i bambini vengano a me”.</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cammino dei piccolissimi</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r>
              <a:rPr lang="it-IT" dirty="0" smtClean="0"/>
              <a:t>Queste schede tematiche hanno il seguente sviluppo:</a:t>
            </a:r>
          </a:p>
          <a:p>
            <a:pPr marL="179388" lvl="0" indent="-179388">
              <a:buFont typeface="Arial" pitchFamily="34" charset="0"/>
              <a:buChar char="•"/>
            </a:pPr>
            <a:r>
              <a:rPr lang="it-IT" dirty="0" smtClean="0"/>
              <a:t>Io per te</a:t>
            </a:r>
          </a:p>
          <a:p>
            <a:pPr marL="179388" lvl="0" indent="-179388">
              <a:buFont typeface="Arial" pitchFamily="34" charset="0"/>
              <a:buChar char="•"/>
            </a:pPr>
            <a:r>
              <a:rPr lang="it-IT" dirty="0" smtClean="0"/>
              <a:t>Io per gli altri</a:t>
            </a:r>
          </a:p>
          <a:p>
            <a:pPr marL="179388" lvl="0" indent="-179388">
              <a:buFont typeface="Arial" pitchFamily="34" charset="0"/>
              <a:buChar char="•"/>
            </a:pPr>
            <a:r>
              <a:rPr lang="it-IT" dirty="0" smtClean="0"/>
              <a:t>Io e il Natale</a:t>
            </a:r>
          </a:p>
          <a:p>
            <a:pPr marL="179388" lvl="0" indent="-179388">
              <a:buFont typeface="Arial" pitchFamily="34" charset="0"/>
              <a:buChar char="•"/>
            </a:pPr>
            <a:r>
              <a:rPr lang="it-IT" dirty="0" smtClean="0"/>
              <a:t>Io e Gesù</a:t>
            </a:r>
          </a:p>
          <a:p>
            <a:pPr marL="179388" lvl="0" indent="-179388">
              <a:buFont typeface="Arial" pitchFamily="34" charset="0"/>
              <a:buChar char="•"/>
            </a:pPr>
            <a:r>
              <a:rPr lang="it-IT" dirty="0" smtClean="0"/>
              <a:t>Io e la messa</a:t>
            </a:r>
          </a:p>
          <a:p>
            <a:pPr marL="179388" lvl="0" indent="-179388">
              <a:buFont typeface="Arial" pitchFamily="34" charset="0"/>
              <a:buChar char="•"/>
            </a:pPr>
            <a:r>
              <a:rPr lang="it-IT" dirty="0" smtClean="0"/>
              <a:t>Io e la Pasqua</a:t>
            </a:r>
          </a:p>
          <a:p>
            <a:pPr marL="179388" lvl="0" indent="-179388">
              <a:buFont typeface="Arial" pitchFamily="34" charset="0"/>
              <a:buChar char="•"/>
            </a:pPr>
            <a:r>
              <a:rPr lang="it-IT" dirty="0" smtClean="0"/>
              <a:t>Io e il creato</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cammino dei piccolissimi</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85000" lnSpcReduction="20000"/>
          </a:bodyPr>
          <a:lstStyle/>
          <a:p>
            <a:r>
              <a:rPr lang="it-IT" dirty="0" smtClean="0"/>
              <a:t>Ogni scheda è strutturata su tre diversi momenti d’incontro: </a:t>
            </a:r>
          </a:p>
          <a:p>
            <a:pPr lvl="1"/>
            <a:r>
              <a:rPr lang="it-IT" dirty="0" smtClean="0"/>
              <a:t>INCONTRO CON UNA STORIA </a:t>
            </a:r>
          </a:p>
          <a:p>
            <a:pPr lvl="1"/>
            <a:r>
              <a:rPr lang="it-IT" dirty="0" smtClean="0"/>
              <a:t>INCONTRO CON UN TESTIMONE </a:t>
            </a:r>
          </a:p>
          <a:p>
            <a:pPr lvl="1"/>
            <a:r>
              <a:rPr lang="it-IT" dirty="0" smtClean="0"/>
              <a:t>INCONTRO CON </a:t>
            </a:r>
            <a:r>
              <a:rPr lang="it-IT" dirty="0" smtClean="0"/>
              <a:t>LA PAROLA </a:t>
            </a:r>
            <a:r>
              <a:rPr lang="it-IT" dirty="0" err="1" smtClean="0"/>
              <a:t>DI</a:t>
            </a:r>
            <a:r>
              <a:rPr lang="it-IT" dirty="0" smtClean="0"/>
              <a:t> DIO </a:t>
            </a:r>
          </a:p>
          <a:p>
            <a:pPr marL="0" lvl="1" indent="0">
              <a:buNone/>
            </a:pPr>
            <a:r>
              <a:rPr lang="it-IT" dirty="0" smtClean="0"/>
              <a:t>Al termine di ogni scheda viene proposto un box liturgico che propone un approfondimento per l’educatore e alcune attività per i piccolissimi. I temi scelti vogliono gradualmente aiutare i piccolissimi a partecipare alla preghiera, alle azioni liturgiche e all’eucaristia e a crescere nella conoscenza e nella capacità di apprezzare e vivere la ricchezza dell’anno, dei segni e dei simboli liturgici. </a:t>
            </a:r>
          </a:p>
          <a:p>
            <a:pPr lvl="1">
              <a:buNone/>
            </a:pPr>
            <a:endParaRPr lang="it-IT" dirty="0" smtClean="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B0F0">
              <a:alpha val="80000"/>
            </a:srgbClr>
          </a:solidFill>
        </p:spPr>
        <p:txBody>
          <a:bodyPr vert="horz" lIns="91440" tIns="45720" rIns="91440" bIns="45720" rtlCol="0" anchor="ctr">
            <a:noAutofit/>
          </a:bodyPr>
          <a:lstStyle/>
          <a:p>
            <a:r>
              <a:rPr lang="it-IT" sz="4400" dirty="0" smtClean="0"/>
              <a:t>Il primato della fede</a:t>
            </a:r>
            <a:br>
              <a:rPr lang="it-IT" sz="4400" dirty="0" smtClean="0"/>
            </a:br>
            <a:r>
              <a:rPr lang="it-IT" sz="3200" dirty="0" smtClean="0"/>
              <a:t>(dal documento assembleare, 8)</a:t>
            </a:r>
            <a:endParaRPr lang="it-IT" dirty="0" smtClean="0"/>
          </a:p>
        </p:txBody>
      </p:sp>
      <p:sp>
        <p:nvSpPr>
          <p:cNvPr id="3" name="Segnaposto contenuto 2"/>
          <p:cNvSpPr>
            <a:spLocks noGrp="1"/>
          </p:cNvSpPr>
          <p:nvPr>
            <p:ph idx="1"/>
          </p:nvPr>
        </p:nvSpPr>
        <p:spPr>
          <a:solidFill>
            <a:srgbClr val="00B0F0">
              <a:alpha val="89804"/>
            </a:srgbClr>
          </a:solidFill>
        </p:spPr>
        <p:txBody>
          <a:bodyPr>
            <a:normAutofit fontScale="85000" lnSpcReduction="20000"/>
          </a:bodyPr>
          <a:lstStyle/>
          <a:p>
            <a:pPr marL="179388" indent="-179388">
              <a:buFont typeface="Arial" pitchFamily="34" charset="0"/>
              <a:buChar char="•"/>
            </a:pPr>
            <a:r>
              <a:rPr lang="it-IT" dirty="0" smtClean="0"/>
              <a:t>«Vogliamo continuare ad essere scuola di vocazioni laicali, a spenderci in favore del bene comune, attraverso l’educazione alla responsabilità personale, all’impegno pubblico, al senso delle istituzioni, alla partecipazione, alla democrazia» (</a:t>
            </a:r>
            <a:r>
              <a:rPr lang="it-IT" i="1" dirty="0" smtClean="0"/>
              <a:t>Manifesto al Paese</a:t>
            </a:r>
            <a:r>
              <a:rPr lang="it-IT" dirty="0" smtClean="0"/>
              <a:t>).</a:t>
            </a:r>
          </a:p>
          <a:p>
            <a:pPr marL="179388" indent="-179388">
              <a:buFont typeface="Arial" pitchFamily="34" charset="0"/>
              <a:buChar char="•"/>
            </a:pPr>
            <a:r>
              <a:rPr lang="it-IT" dirty="0" smtClean="0"/>
              <a:t>Vivere così vuol dire essere testimoni coerenti e credibili del Risorto e del mistero della salvezza offerta a tutti con la sua morte e resurrezione. Laici “chiamati insieme”, che si incoraggiano, che sperimentano la comunione e la trasmettono: veri «ministri della sapienza cristiana» per un mondo più umano</a:t>
            </a:r>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cap="none" spc="50" dirty="0" smtClean="0">
                <a:ln w="11430"/>
                <a:solidFill>
                  <a:srgbClr val="00B0F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Linee unitarie</a:t>
            </a:r>
            <a:endParaRPr lang="it-IT" sz="4000" b="1" cap="none" spc="50" dirty="0">
              <a:ln w="11430"/>
              <a:solidFill>
                <a:srgbClr val="00B0F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L’agenda dell’educatore</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r>
              <a:rPr lang="it-IT" dirty="0" smtClean="0"/>
              <a:t> </a:t>
            </a:r>
            <a:endParaRPr lang="it-IT" dirty="0" smtClean="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pic>
        <p:nvPicPr>
          <p:cNvPr id="2050" name="Picture 2" descr="H:\PRESENTAZIONE CAMMINO ANNO\01_COVER_singola_AGENDA_med.png"/>
          <p:cNvPicPr>
            <a:picLocks noChangeAspect="1" noChangeArrowheads="1"/>
          </p:cNvPicPr>
          <p:nvPr/>
        </p:nvPicPr>
        <p:blipFill>
          <a:blip r:embed="rId3" cstate="print"/>
          <a:srcRect/>
          <a:stretch>
            <a:fillRect/>
          </a:stretch>
        </p:blipFill>
        <p:spPr bwMode="auto">
          <a:xfrm>
            <a:off x="3023828" y="1772816"/>
            <a:ext cx="3096344" cy="422429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L’agenda dell’educatore</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20000"/>
          </a:bodyPr>
          <a:lstStyle/>
          <a:p>
            <a:r>
              <a:rPr lang="it-IT" dirty="0" smtClean="0"/>
              <a:t>Questo strumento vuole aiutare l'educatore a riflettere sempre più profondamente sul servizio educativo a cui è chiamato, a motivarlo partendo dall’ascolto della Parola, a sostenerlo con lo studio personale e nel gruppo educatori </a:t>
            </a:r>
          </a:p>
          <a:p>
            <a:r>
              <a:rPr lang="it-IT" dirty="0" smtClean="0"/>
              <a:t>L'Agenda è uno strumento per la formazione personale dell'educatore, ma nulla toglie che proprio dalle tematiche proposte e dai vari spunti presenti in essa, si possano "costruire" degli incontri per la formazione del gruppo degli educatori.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L’agenda dell’educatore</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85000" lnSpcReduction="10000"/>
          </a:bodyPr>
          <a:lstStyle/>
          <a:p>
            <a:r>
              <a:rPr lang="it-IT" dirty="0" smtClean="0"/>
              <a:t>Nella </a:t>
            </a:r>
            <a:r>
              <a:rPr lang="it-IT" b="1" dirty="0" smtClean="0"/>
              <a:t>prima parte</a:t>
            </a:r>
            <a:r>
              <a:rPr lang="it-IT" dirty="0" smtClean="0"/>
              <a:t> ci sono una serie di approfondimenti,che aiuteranno l'educatore ad orientarsi meglio all’interno dei contenuti della proposta formativa </a:t>
            </a:r>
            <a:r>
              <a:rPr lang="it-IT" dirty="0" err="1" smtClean="0"/>
              <a:t>Acr</a:t>
            </a:r>
            <a:r>
              <a:rPr lang="it-IT" dirty="0" smtClean="0"/>
              <a:t> 2008/2009 e che chiariscono </a:t>
            </a:r>
            <a:r>
              <a:rPr lang="it-IT" dirty="0" smtClean="0">
                <a:latin typeface="Segoe Print" pitchFamily="2" charset="0"/>
              </a:rPr>
              <a:t>la domanda di vita, la categoria e il brano biblico, l’iniziativa annuale. </a:t>
            </a:r>
            <a:endParaRPr lang="it-IT" dirty="0" smtClean="0">
              <a:latin typeface="Segoe Print" pitchFamily="2" charset="0"/>
            </a:endParaRPr>
          </a:p>
          <a:p>
            <a:r>
              <a:rPr lang="it-IT" dirty="0" smtClean="0"/>
              <a:t>Alla fine di questa sezione abbiamo inserito una ricca </a:t>
            </a:r>
            <a:r>
              <a:rPr lang="it-IT" dirty="0" smtClean="0">
                <a:latin typeface="Segoe Print" pitchFamily="2" charset="0"/>
              </a:rPr>
              <a:t>scheda bibliografica </a:t>
            </a:r>
            <a:r>
              <a:rPr lang="it-IT" dirty="0" smtClean="0"/>
              <a:t>in cui ci sono una serie di spunti di lettura sia per l' educatore che per i ragazzi, legati alla tematica annuale e ai contenuti di ciascuna fase temporale.</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L’agenda dell’educatore</a:t>
            </a:r>
            <a:endParaRPr lang="it-IT" sz="5400" b="1" dirty="0"/>
          </a:p>
        </p:txBody>
      </p:sp>
      <p:sp>
        <p:nvSpPr>
          <p:cNvPr id="3" name="Segnaposto contenuto 2"/>
          <p:cNvSpPr>
            <a:spLocks noGrp="1"/>
          </p:cNvSpPr>
          <p:nvPr>
            <p:ph idx="1"/>
          </p:nvPr>
        </p:nvSpPr>
        <p:spPr>
          <a:solidFill>
            <a:srgbClr val="0070C0">
              <a:alpha val="89804"/>
            </a:srgbClr>
          </a:solidFill>
        </p:spPr>
        <p:txBody>
          <a:bodyPr>
            <a:normAutofit lnSpcReduction="10000"/>
          </a:bodyPr>
          <a:lstStyle/>
          <a:p>
            <a:r>
              <a:rPr lang="it-IT" dirty="0" smtClean="0"/>
              <a:t>Nella </a:t>
            </a:r>
            <a:r>
              <a:rPr lang="it-IT" b="1" dirty="0" smtClean="0"/>
              <a:t>seconda parte</a:t>
            </a:r>
            <a:r>
              <a:rPr lang="it-IT" dirty="0" smtClean="0"/>
              <a:t> ogni fase è suddivisa in quattro schede: </a:t>
            </a:r>
            <a:r>
              <a:rPr lang="it-IT" dirty="0" smtClean="0">
                <a:latin typeface="Segoe Print" pitchFamily="2" charset="0"/>
              </a:rPr>
              <a:t>sulle tracce dei ragazzi </a:t>
            </a:r>
            <a:r>
              <a:rPr lang="it-IT" dirty="0" smtClean="0"/>
              <a:t>(approfondimento della domanda di vita);</a:t>
            </a:r>
            <a:r>
              <a:rPr lang="it-IT" dirty="0" smtClean="0">
                <a:latin typeface="Segoe Print" pitchFamily="2" charset="0"/>
              </a:rPr>
              <a:t> in ascolto della Parola di Dio</a:t>
            </a:r>
            <a:r>
              <a:rPr lang="it-IT" dirty="0" smtClean="0"/>
              <a:t> (approfondimento della categoria e del brano biblico);</a:t>
            </a:r>
            <a:r>
              <a:rPr lang="it-IT" dirty="0" smtClean="0">
                <a:latin typeface="Segoe Print" pitchFamily="2" charset="0"/>
              </a:rPr>
              <a:t> per essere educatori</a:t>
            </a:r>
            <a:r>
              <a:rPr lang="it-IT" dirty="0" smtClean="0"/>
              <a:t> (approfondimento con taglio educativo); </a:t>
            </a:r>
            <a:r>
              <a:rPr lang="it-IT" dirty="0" smtClean="0">
                <a:latin typeface="Segoe Print" pitchFamily="2" charset="0"/>
              </a:rPr>
              <a:t>spiritualità dell’educatore</a:t>
            </a:r>
            <a:r>
              <a:rPr lang="it-IT" dirty="0" smtClean="0"/>
              <a:t> (un’occasione per fermarsi a riflettere e pregare un </a:t>
            </a:r>
            <a:r>
              <a:rPr lang="it-IT" dirty="0" err="1" smtClean="0"/>
              <a:t>pò</a:t>
            </a:r>
            <a:r>
              <a:rPr lang="it-IT" dirty="0" smtClean="0"/>
              <a:t>).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L’agenda dell’educatore</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20000"/>
          </a:bodyPr>
          <a:lstStyle/>
          <a:p>
            <a:r>
              <a:rPr lang="it-IT" dirty="0" smtClean="0"/>
              <a:t>Ogni scheda avrà un contributo articolato sull’argomento, degli spunti di riflessione e delle proposte bibliografiche per approfondire i contenuti trattati. Segue in ultimo una scheda per la verifica, tappa importante per analizzare il lavoro fatto e programmare il successivo.</a:t>
            </a:r>
          </a:p>
          <a:p>
            <a:r>
              <a:rPr lang="it-IT" dirty="0" smtClean="0"/>
              <a:t>Anche quest’anno, nell’agenda dell’educatore si trova una scheda per la programmazione in ACR che vuole aiutare gli educatori a programmare l’itinerario formativo per i ragazzi in maniera puntuale e ordinata.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formato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r>
              <a:rPr lang="it-IT" dirty="0" smtClean="0"/>
              <a:t>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pic>
        <p:nvPicPr>
          <p:cNvPr id="3074" name="Picture 2" descr="H:\PRESENTAZIONE CAMMINO ANNO\Cover_FormatoFamiglia_singola_Pagina_1_med.png"/>
          <p:cNvPicPr>
            <a:picLocks noChangeAspect="1" noChangeArrowheads="1"/>
          </p:cNvPicPr>
          <p:nvPr/>
        </p:nvPicPr>
        <p:blipFill>
          <a:blip r:embed="rId3" cstate="print"/>
          <a:srcRect/>
          <a:stretch>
            <a:fillRect/>
          </a:stretch>
        </p:blipFill>
        <p:spPr bwMode="auto">
          <a:xfrm>
            <a:off x="3056399" y="1818539"/>
            <a:ext cx="3027769" cy="413074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formato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70000" lnSpcReduction="20000"/>
          </a:bodyPr>
          <a:lstStyle/>
          <a:p>
            <a:r>
              <a:rPr lang="it-IT" dirty="0" smtClean="0"/>
              <a:t> </a:t>
            </a:r>
            <a:r>
              <a:rPr lang="it-IT" dirty="0" smtClean="0"/>
              <a:t>Il sussidio contiene:</a:t>
            </a:r>
          </a:p>
          <a:p>
            <a:pPr marL="179388" lvl="0" indent="-179388">
              <a:buFont typeface="Arial" pitchFamily="34" charset="0"/>
              <a:buChar char="•"/>
            </a:pPr>
            <a:r>
              <a:rPr lang="it-IT" dirty="0" smtClean="0"/>
              <a:t>un approfondimento del brano biblico di quest’anno, che può aiutare a concretizzare la Parola di Dio nella vita di ogni famiglia;</a:t>
            </a:r>
          </a:p>
          <a:p>
            <a:pPr marL="179388" lvl="0" indent="-179388">
              <a:buFont typeface="Arial" pitchFamily="34" charset="0"/>
              <a:buChar char="•"/>
            </a:pPr>
            <a:r>
              <a:rPr lang="it-IT" dirty="0" smtClean="0"/>
              <a:t>una scheda che aiuta a riflettere sul valore della famiglia, come esperienza di Chiesa;</a:t>
            </a:r>
          </a:p>
          <a:p>
            <a:pPr marL="179388" lvl="0" indent="-179388">
              <a:buFont typeface="Arial" pitchFamily="34" charset="0"/>
              <a:buChar char="•"/>
            </a:pPr>
            <a:r>
              <a:rPr lang="it-IT" dirty="0" smtClean="0"/>
              <a:t>quattro schede che contengono uno spazio di riflessione per voi genitori, stimolato dagli atteggiamenti e dalle domande che i ragazzi matureranno durante l’anno, una sintesi dei contenuti, che racchiudono il percorso per i bambini e i ragazzi, e dei suggerimenti di alcuni impegni concreti da vivere con i vostri figli;</a:t>
            </a:r>
          </a:p>
          <a:p>
            <a:pPr marL="179388" lvl="0" indent="-179388">
              <a:buFont typeface="Arial" pitchFamily="34" charset="0"/>
              <a:buChar char="•"/>
            </a:pPr>
            <a:r>
              <a:rPr lang="it-IT" dirty="0" smtClean="0"/>
              <a:t>delle indicazioni utili per </a:t>
            </a:r>
            <a:r>
              <a:rPr lang="it-IT" b="1" dirty="0" smtClean="0"/>
              <a:t>le famiglie del piccolissimi</a:t>
            </a:r>
            <a:r>
              <a:rPr lang="it-IT" dirty="0" smtClean="0"/>
              <a:t> per aiutare i bambini ad interiorizzare ancora di più i contenuti delle sette schede che scandiscono il loro cammino.</a:t>
            </a:r>
          </a:p>
          <a:p>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Un cammino con la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85000" lnSpcReduction="10000"/>
          </a:bodyPr>
          <a:lstStyle/>
          <a:p>
            <a:r>
              <a:rPr lang="it-IT" dirty="0" smtClean="0"/>
              <a:t>Quest’anno è possibile scaricare dal sito </a:t>
            </a:r>
            <a:r>
              <a:rPr lang="it-IT" dirty="0" smtClean="0">
                <a:hlinkClick r:id="rId2"/>
              </a:rPr>
              <a:t>www.acr.azionecattolica.it</a:t>
            </a:r>
            <a:r>
              <a:rPr lang="it-IT" dirty="0" smtClean="0"/>
              <a:t> un itinerario per i genitori strutturato in 4 schede, una per fase temporale, che approfondisce i contenuti del cammino dei ragazzi, riletti  in base all’esperienza genitoriale e di adulti. In ogni scheda c’è un riferimento  all’atteggiamento della fase, ai contenuti del cammino dei ragazzi e un brano biblico tratto dal vangelo di Matteo. L’incontro diretto con la Parola, attraverso un’attività di confronto, ha lo scopo di far </a:t>
            </a:r>
            <a:r>
              <a:rPr lang="it-IT" i="1" dirty="0" smtClean="0"/>
              <a:t>incontrare</a:t>
            </a:r>
            <a:r>
              <a:rPr lang="it-IT" dirty="0" smtClean="0"/>
              <a:t> i genitori  con le Parola.</a:t>
            </a:r>
            <a:endParaRPr lang="it-IT" dirty="0"/>
          </a:p>
        </p:txBody>
      </p:sp>
      <p:pic>
        <p:nvPicPr>
          <p:cNvPr id="5" name="Picture 4" descr="H:\PRESENTAZIONE CAMMINO ANNO\livelli\fondo_manifestoA4_0000_ciò-che-conta-di-più.png"/>
          <p:cNvPicPr>
            <a:picLocks noChangeAspect="1" noChangeArrowheads="1"/>
          </p:cNvPicPr>
          <p:nvPr/>
        </p:nvPicPr>
        <p:blipFill>
          <a:blip r:embed="rId3"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Un cammino con la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r>
              <a:rPr lang="it-IT" dirty="0" smtClean="0"/>
              <a:t>Ciascuna scheda è strutturata in quattro passi:</a:t>
            </a:r>
          </a:p>
          <a:p>
            <a:pPr marL="263525" lvl="0" indent="-263525">
              <a:buFont typeface="Arial" pitchFamily="34" charset="0"/>
              <a:buChar char="•"/>
            </a:pPr>
            <a:r>
              <a:rPr lang="it-IT" b="1" i="1" dirty="0" smtClean="0"/>
              <a:t>Interroghiamoci</a:t>
            </a:r>
            <a:r>
              <a:rPr lang="it-IT" dirty="0" smtClean="0"/>
              <a:t> per un’analisi personale e di coppia sull’argomento dell’incontro;</a:t>
            </a:r>
          </a:p>
          <a:p>
            <a:pPr marL="263525" lvl="0" indent="-263525">
              <a:buFont typeface="Arial" pitchFamily="34" charset="0"/>
              <a:buChar char="•"/>
            </a:pPr>
            <a:r>
              <a:rPr lang="it-IT" b="1" i="1" dirty="0" smtClean="0"/>
              <a:t>dalla vita alla Parola</a:t>
            </a:r>
            <a:r>
              <a:rPr lang="it-IT" dirty="0" smtClean="0"/>
              <a:t>  per un incontro personale con la Parola di Dio;</a:t>
            </a:r>
          </a:p>
          <a:p>
            <a:pPr marL="263525" lvl="0" indent="-263525">
              <a:buFont typeface="Arial" pitchFamily="34" charset="0"/>
              <a:buChar char="•"/>
            </a:pPr>
            <a:r>
              <a:rPr lang="it-IT" b="1" i="1" dirty="0" smtClean="0"/>
              <a:t>dalla parola alla vita nuova</a:t>
            </a:r>
            <a:r>
              <a:rPr lang="it-IT" dirty="0" smtClean="0"/>
              <a:t> per tradurre in piccoli impegni concreti ciò che la Parola ha suggerito al cuore di ciascuno;</a:t>
            </a:r>
          </a:p>
          <a:p>
            <a:pPr marL="263525" lvl="0" indent="-263525">
              <a:buFont typeface="Arial" pitchFamily="34" charset="0"/>
              <a:buChar char="•"/>
            </a:pPr>
            <a:r>
              <a:rPr lang="it-IT" b="1" i="1" dirty="0" smtClean="0"/>
              <a:t>la preghiera</a:t>
            </a:r>
            <a:r>
              <a:rPr lang="it-IT" dirty="0" smtClean="0"/>
              <a:t> di lode e di ringraziamento.</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Un cammino con la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r>
              <a:rPr lang="it-IT" dirty="0" smtClean="0"/>
              <a:t>Al di là di tecniche e modalità, è fondamentale che l’esperienza che si offre ai genitori dei ragazzi li faccia sentire inseriti in una comunità cristiana che si prende cura di loro, accogliendo le loro vite e le loro esperienze familiari anche quando </a:t>
            </a:r>
            <a:r>
              <a:rPr lang="it-IT" dirty="0" smtClean="0"/>
              <a:t>queste sono segnate da sofferenza, situazioni irregolari o difficili.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Idea generale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cammino formativo di quest’anno vuole aiutare i ragazzi a vivere attivamente la vita della Chiesa, a sentirsi parte importante di tutto il popolo di Dio a cui appartengono attraverso il battesimo, e a giocarsi in prima persona nell’annuncio del Vangelo. </a:t>
            </a:r>
          </a:p>
          <a:p>
            <a:r>
              <a:rPr lang="it-IT" dirty="0" smtClean="0"/>
              <a:t>Anche ai ragazzi il Signore chiede di impegnarsi per la costruzione di una Chiesa secondo il Vangelo e di città fondate sull’amore. </a:t>
            </a:r>
          </a:p>
          <a:p>
            <a:endParaRPr lang="it-IT" dirty="0"/>
          </a:p>
        </p:txBody>
      </p:sp>
      <p:pic>
        <p:nvPicPr>
          <p:cNvPr id="4"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Un cammino con la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r>
              <a:rPr lang="it-IT" dirty="0" smtClean="0"/>
              <a:t>Infatti</a:t>
            </a:r>
            <a:r>
              <a:rPr lang="it-IT" dirty="0" smtClean="0"/>
              <a:t>, come il Progetto Formativo ci ricorda, </a:t>
            </a:r>
            <a:r>
              <a:rPr lang="it-IT" i="1" dirty="0" smtClean="0"/>
              <a:t>“</a:t>
            </a:r>
            <a:r>
              <a:rPr lang="it-IT" dirty="0" smtClean="0">
                <a:latin typeface="Segoe Print" pitchFamily="2" charset="0"/>
              </a:rPr>
              <a:t>ciò che lascia un’impronta nella vita delle persone è il clima in cui sono cresciute; i valori che hanno respirato; le esperienze in cui sono state coinvolte. C’è, accanto ad un’azione formativa intenzionale e strutturata, un’incisiva azione formativa che passa attraverso la vita, le sue relazioni, le sue priorità, le sue provocazioni” (</a:t>
            </a:r>
            <a:r>
              <a:rPr lang="it-IT" dirty="0" err="1" smtClean="0">
                <a:latin typeface="Segoe Print" pitchFamily="2" charset="0"/>
              </a:rPr>
              <a:t>cf</a:t>
            </a:r>
            <a:r>
              <a:rPr lang="it-IT" dirty="0" smtClean="0">
                <a:latin typeface="Segoe Print" pitchFamily="2" charset="0"/>
              </a:rPr>
              <a:t> PF p.96</a:t>
            </a:r>
            <a:r>
              <a:rPr lang="it-IT" dirty="0" smtClean="0">
                <a:latin typeface="Segoe Print" pitchFamily="2" charset="0"/>
              </a:rPr>
              <a:t>).</a:t>
            </a:r>
            <a:endParaRPr lang="it-IT" dirty="0">
              <a:latin typeface="Segoe Print" pitchFamily="2" charset="0"/>
            </a:endParaRPr>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Un cammino con la famiglia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a:bodyPr>
          <a:lstStyle/>
          <a:p>
            <a:r>
              <a:rPr lang="it-IT" dirty="0" smtClean="0"/>
              <a:t>L’AC ha nella cura delle relazioni il suo grande punto di forza: perciò è importante che oltre alla preparazione degli incontri, ci si dedichi a costruire  relazioni autentiche che sostengano la famiglia con stile di Dio, che si fa cercatore attento di ogni uomo nell’</a:t>
            </a:r>
            <a:r>
              <a:rPr lang="it-IT" dirty="0" err="1" smtClean="0"/>
              <a:t>ordinarietà</a:t>
            </a:r>
            <a:r>
              <a:rPr lang="it-IT" dirty="0" smtClean="0"/>
              <a:t> della vita.</a:t>
            </a:r>
            <a:endParaRPr lang="it-IT" dirty="0">
              <a:latin typeface="Segoe Print" pitchFamily="2" charset="0"/>
            </a:endParaRPr>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Gli itinerari di </a:t>
            </a:r>
            <a:r>
              <a:rPr lang="it-IT" sz="5400" b="1" dirty="0" err="1" smtClean="0"/>
              <a:t>spiritualita’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70000" lnSpcReduction="20000"/>
          </a:bodyPr>
          <a:lstStyle/>
          <a:p>
            <a:r>
              <a:rPr lang="it-IT" dirty="0" smtClean="0"/>
              <a:t>OBIETTIVI: </a:t>
            </a:r>
          </a:p>
          <a:p>
            <a:pPr marL="360363" lvl="0" indent="-360363">
              <a:buFont typeface="Arial" pitchFamily="34" charset="0"/>
              <a:buChar char="•"/>
            </a:pPr>
            <a:r>
              <a:rPr lang="it-IT" dirty="0" smtClean="0"/>
              <a:t>Curare la dimensione della vita spirituale dei ragazzi; </a:t>
            </a:r>
          </a:p>
          <a:p>
            <a:pPr marL="360363" lvl="0" indent="-360363">
              <a:buFont typeface="Arial" pitchFamily="34" charset="0"/>
              <a:buChar char="•"/>
            </a:pPr>
            <a:r>
              <a:rPr lang="it-IT" dirty="0" smtClean="0"/>
              <a:t>Offrire una particolare occasione ai ragazzi di ascolto profondo della Parola di Dio, di </a:t>
            </a:r>
          </a:p>
          <a:p>
            <a:pPr marL="360363" lvl="0" indent="-360363">
              <a:buFont typeface="Arial" pitchFamily="34" charset="0"/>
              <a:buChar char="•"/>
            </a:pPr>
            <a:r>
              <a:rPr lang="it-IT" dirty="0" smtClean="0"/>
              <a:t>riflessione su se stessi e sulla propria vita di fede; </a:t>
            </a:r>
          </a:p>
          <a:p>
            <a:pPr marL="360363" lvl="0" indent="-360363">
              <a:buFont typeface="Arial" pitchFamily="34" charset="0"/>
              <a:buChar char="•"/>
            </a:pPr>
            <a:r>
              <a:rPr lang="it-IT" dirty="0" smtClean="0"/>
              <a:t>Far vivere delle esperienze di incontro con il Signore nella preghiera e nel silenzio per far scoprire ai ragazzi la bellezza di una vita vissuta in compagnia di Gesù; </a:t>
            </a:r>
          </a:p>
          <a:p>
            <a:pPr marL="360363" lvl="0" indent="-360363">
              <a:buFont typeface="Arial" pitchFamily="34" charset="0"/>
              <a:buChar char="•"/>
            </a:pPr>
            <a:r>
              <a:rPr lang="it-IT" dirty="0" smtClean="0"/>
              <a:t>Aiutare i ragazzi a prendere a cuore la dimensione della spiritualità nella vita di ogni giorno, cercando di concretizzare la possibilità di una regola di vita spirituale a loro misura; </a:t>
            </a:r>
          </a:p>
          <a:p>
            <a:pPr marL="360363" lvl="0" indent="-360363">
              <a:buFont typeface="Arial" pitchFamily="34" charset="0"/>
              <a:buChar char="•"/>
            </a:pPr>
            <a:r>
              <a:rPr lang="it-IT" dirty="0" smtClean="0"/>
              <a:t>Curare la dimensione “comunitaria” con cui accostarsi alla Parola di Dio, nello stile della fraternità e della condivisione di un percorso sulla Parola e di un’esperienza.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Gli itinerari di </a:t>
            </a:r>
            <a:r>
              <a:rPr lang="it-IT" sz="5400" b="1" dirty="0" err="1" smtClean="0"/>
              <a:t>spiritualita’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r>
              <a:rPr lang="en-US" dirty="0" err="1" smtClean="0"/>
              <a:t>Lectio</a:t>
            </a:r>
            <a:r>
              <a:rPr lang="en-US" dirty="0" smtClean="0"/>
              <a:t>: </a:t>
            </a:r>
            <a:r>
              <a:rPr lang="en-US" dirty="0" err="1" smtClean="0"/>
              <a:t>Voi</a:t>
            </a:r>
            <a:r>
              <a:rPr lang="en-US" dirty="0" smtClean="0"/>
              <a:t> </a:t>
            </a:r>
            <a:r>
              <a:rPr lang="en-US" dirty="0" err="1" smtClean="0"/>
              <a:t>siete</a:t>
            </a:r>
            <a:endParaRPr lang="it-IT" dirty="0" smtClean="0"/>
          </a:p>
          <a:p>
            <a:r>
              <a:rPr lang="en-US" dirty="0" smtClean="0"/>
              <a:t>Week-end: </a:t>
            </a:r>
            <a:r>
              <a:rPr lang="en-US" dirty="0" err="1" smtClean="0"/>
              <a:t>Semplicemente</a:t>
            </a:r>
            <a:r>
              <a:rPr lang="en-US" dirty="0" smtClean="0"/>
              <a:t> </a:t>
            </a:r>
            <a:r>
              <a:rPr lang="en-US" dirty="0" err="1" smtClean="0"/>
              <a:t>Beati</a:t>
            </a:r>
            <a:endParaRPr lang="it-IT" dirty="0" smtClean="0"/>
          </a:p>
          <a:p>
            <a:r>
              <a:rPr lang="it-IT" dirty="0" smtClean="0"/>
              <a:t>Ritiro: Non temere</a:t>
            </a:r>
          </a:p>
          <a:p>
            <a:r>
              <a:rPr lang="it-IT" dirty="0" smtClean="0"/>
              <a:t>Sussidio Avvento: È nato Gesù</a:t>
            </a:r>
          </a:p>
          <a:p>
            <a:r>
              <a:rPr lang="it-IT" dirty="0" smtClean="0"/>
              <a:t>Sussidio Quaresima: Il Maestro è qui, ti chiama</a:t>
            </a:r>
          </a:p>
          <a:p>
            <a:r>
              <a:rPr lang="it-IT" dirty="0" smtClean="0"/>
              <a:t>In più: Sussidio di spiritualità di avvento e quaresima per i piccolissimi e lectio divina per i </a:t>
            </a:r>
            <a:r>
              <a:rPr lang="it-IT" dirty="0" err="1" smtClean="0"/>
              <a:t>pisscolissimi</a:t>
            </a:r>
            <a:r>
              <a:rPr lang="it-IT" dirty="0" smtClean="0"/>
              <a:t> scaricabili dal sito. </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campo scuola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92500" lnSpcReduction="10000"/>
          </a:bodyPr>
          <a:lstStyle/>
          <a:p>
            <a:r>
              <a:rPr lang="it-IT" dirty="0" smtClean="0"/>
              <a:t>In continuità con il percorso  vissuto durante tutto l’anno, il campo scuola costituisce un ulteriore e significativa occasione per i ragazzi per fare esperienza di Chiesa e per continuare a vivere la bellezza dell’incontro con il Signore e con i compagni di gruppo. Il sussidio del campo </a:t>
            </a:r>
            <a:r>
              <a:rPr lang="it-IT" b="1" i="1" dirty="0" smtClean="0"/>
              <a:t>“ X il mio popolo. Insieme pronti a cose grandi” </a:t>
            </a:r>
            <a:r>
              <a:rPr lang="it-IT" dirty="0" smtClean="0"/>
              <a:t>, infatti, completa e arricchisce la proposta formativa del 2010/2011.</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0070C0">
              <a:alpha val="80000"/>
            </a:srgbClr>
          </a:solidFill>
        </p:spPr>
        <p:txBody>
          <a:bodyPr/>
          <a:lstStyle/>
          <a:p>
            <a:r>
              <a:rPr lang="it-IT" sz="5400" b="1" dirty="0" smtClean="0"/>
              <a:t>Il campo scuola</a:t>
            </a:r>
            <a:endParaRPr lang="it-IT" sz="5400" b="1" dirty="0"/>
          </a:p>
        </p:txBody>
      </p:sp>
      <p:sp>
        <p:nvSpPr>
          <p:cNvPr id="3" name="Segnaposto contenuto 2"/>
          <p:cNvSpPr>
            <a:spLocks noGrp="1"/>
          </p:cNvSpPr>
          <p:nvPr>
            <p:ph idx="1"/>
          </p:nvPr>
        </p:nvSpPr>
        <p:spPr>
          <a:solidFill>
            <a:srgbClr val="0070C0">
              <a:alpha val="89804"/>
            </a:srgbClr>
          </a:solidFill>
        </p:spPr>
        <p:txBody>
          <a:bodyPr>
            <a:normAutofit fontScale="77500" lnSpcReduction="20000"/>
          </a:bodyPr>
          <a:lstStyle/>
          <a:p>
            <a:r>
              <a:rPr lang="it-IT" dirty="0" smtClean="0"/>
              <a:t>I ragazzi, confrontandosi con l’esperienza del popolo di Israele e accompagnati da Giosuè, saranno chiamati a rivivere la storia della salvezza e dell’alleanza con Dio, a sperimentarne la misericordia e  a discernere il progetto che da sempre è stato pensato per ciascuno di loro.</a:t>
            </a:r>
          </a:p>
          <a:p>
            <a:r>
              <a:rPr lang="it-IT" dirty="0" smtClean="0"/>
              <a:t>Si impegneranno così ad essere nella Chiesa e nel mondo presenza significativa e preziosa dell’amore che si dona ai fratelli. L’incontro vero con Dio, nella Parola e nei sacramenti, permette loro di essere luce nei tanti luoghi che ogni giorno abitano e di dare sapore alla vita di ogni giorno, fatta di incontri, di scelte, di ostacoli, di gioie, di traguardi.</a:t>
            </a:r>
            <a:endParaRPr lang="it-IT" dirty="0"/>
          </a:p>
        </p:txBody>
      </p:sp>
      <p:pic>
        <p:nvPicPr>
          <p:cNvPr id="5"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Idea generale</a:t>
            </a:r>
            <a:endParaRPr lang="it-IT" dirty="0"/>
          </a:p>
        </p:txBody>
      </p:sp>
      <p:sp>
        <p:nvSpPr>
          <p:cNvPr id="3" name="Segnaposto contenuto 2"/>
          <p:cNvSpPr>
            <a:spLocks noGrp="1"/>
          </p:cNvSpPr>
          <p:nvPr>
            <p:ph idx="1"/>
          </p:nvPr>
        </p:nvSpPr>
        <p:spPr/>
        <p:txBody>
          <a:bodyPr>
            <a:noAutofit/>
          </a:bodyPr>
          <a:lstStyle/>
          <a:p>
            <a:r>
              <a:rPr lang="it-IT" sz="2400" dirty="0" smtClean="0"/>
              <a:t>I ragazzi sono chiamati così a costruire una Chiesa viva, estroversa, capace di accogliere la domanda di senso che tanti loro coetanei si portano dentro, annunciando con forza che ogni uomo è amato da sempre da Dio. </a:t>
            </a:r>
          </a:p>
          <a:p>
            <a:r>
              <a:rPr lang="it-IT" sz="2400" dirty="0" smtClean="0"/>
              <a:t>I ragazzi potranno essere davvero protagonisti della vita della Chiesa e del mondo, portando tutta la loro freschezza, gioia e creatività, poiché essi non sono </a:t>
            </a:r>
            <a:r>
              <a:rPr lang="it-IT" sz="2400" dirty="0" smtClean="0">
                <a:latin typeface="Segoe Print" pitchFamily="2" charset="0"/>
              </a:rPr>
              <a:t>“oggetti dell’azione pastorale ma soggetti della costruzione della Chiesa partecipi a pieno titolo – e certamente a loro misura – della sua missione apostolica; e questa consapevolezza arricchisce tutta la Chiesa”.</a:t>
            </a:r>
          </a:p>
        </p:txBody>
      </p:sp>
      <p:pic>
        <p:nvPicPr>
          <p:cNvPr id="4" name="Picture 4" descr="H:\PRESENTAZIONE CAMMINO ANNO\livelli\fondo_manifestoA4_0000_ciò-che-conta-di-più.png"/>
          <p:cNvPicPr>
            <a:picLocks noChangeAspect="1" noChangeArrowheads="1"/>
          </p:cNvPicPr>
          <p:nvPr/>
        </p:nvPicPr>
        <p:blipFill>
          <a:blip r:embed="rId2" cstate="print"/>
          <a:srcRect/>
          <a:stretch>
            <a:fillRect/>
          </a:stretch>
        </p:blipFill>
        <p:spPr bwMode="auto">
          <a:xfrm>
            <a:off x="2987824" y="6309264"/>
            <a:ext cx="3168352" cy="548736"/>
          </a:xfrm>
          <a:prstGeom prst="rect">
            <a:avLst/>
          </a:prstGeom>
          <a:noFill/>
          <a:effectLst>
            <a:glow rad="101600">
              <a:schemeClr val="bg1">
                <a:alpha val="6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80000"/>
            </a:srgbClr>
          </a:solidFill>
        </p:spPr>
        <p:txBody>
          <a:bodyPr/>
          <a:lstStyle/>
          <a:p>
            <a:r>
              <a:rPr lang="it-IT" sz="5400" dirty="0" smtClean="0"/>
              <a:t>Domanda di </a:t>
            </a:r>
            <a:r>
              <a:rPr lang="it-IT" sz="5400" dirty="0" err="1" smtClean="0"/>
              <a:t>prossimita’</a:t>
            </a:r>
            <a:r>
              <a:rPr lang="it-IT" sz="5400" dirty="0" smtClean="0"/>
              <a:t> - accoglienza</a:t>
            </a:r>
            <a:endParaRPr lang="it-IT" sz="4000" dirty="0" smtClean="0"/>
          </a:p>
        </p:txBody>
      </p:sp>
      <p:sp>
        <p:nvSpPr>
          <p:cNvPr id="3" name="Segnaposto contenuto 2"/>
          <p:cNvSpPr>
            <a:spLocks noGrp="1"/>
          </p:cNvSpPr>
          <p:nvPr>
            <p:ph idx="1"/>
          </p:nvPr>
        </p:nvSpPr>
        <p:spPr>
          <a:solidFill>
            <a:srgbClr val="FF0000">
              <a:alpha val="89804"/>
            </a:srgbClr>
          </a:solidFill>
        </p:spPr>
        <p:txBody>
          <a:bodyPr>
            <a:noAutofit/>
          </a:bodyPr>
          <a:lstStyle/>
          <a:p>
            <a:r>
              <a:rPr lang="it-IT" sz="2500" dirty="0" smtClean="0"/>
              <a:t>Nell’anno della compagnia la domanda di vita dei ragazzi è una </a:t>
            </a:r>
            <a:r>
              <a:rPr lang="it-IT" sz="2500" b="1" dirty="0" smtClean="0"/>
              <a:t>domanda di prossimità/accoglienza</a:t>
            </a:r>
            <a:r>
              <a:rPr lang="it-IT" sz="2500" dirty="0" smtClean="0"/>
              <a:t>. Vogliamo guardare alla loro volontà – espressa e non – di essere costruttori e protagonisti della loro vita, degli ambienti che vivono quotidianamente, quindi anche della Chiesa e del mondo. I ragazzi si chiedono se anche loro contano nel costruire una Chiesa e un mondo che siano secondo il progetto di Dio: anche io posso cambiare le cose? Conto anch’io nel costruire la civiltà dell’amore? Proprio io posso dare un contributo che non potrebbe dare nessun altro? La mia vita conta, ha un valore?</a:t>
            </a:r>
            <a:endParaRPr lang="it-IT" sz="2500" dirty="0"/>
          </a:p>
        </p:txBody>
      </p:sp>
      <p:sp>
        <p:nvSpPr>
          <p:cNvPr id="4" name="Rettangolo 3"/>
          <p:cNvSpPr/>
          <p:nvPr/>
        </p:nvSpPr>
        <p:spPr>
          <a:xfrm>
            <a:off x="0" y="615011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Domanda di vita: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 CONTO </a:t>
            </a:r>
            <a:r>
              <a:rPr lang="it-IT" sz="4000" b="1" spc="50" dirty="0" smtClean="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rPr>
              <a:t>ANCH’IO?</a:t>
            </a:r>
            <a:endParaRPr lang="it-IT" sz="4000" b="1" cap="none" spc="50" dirty="0">
              <a:ln w="11430"/>
              <a:solidFill>
                <a:srgbClr val="FF0000"/>
              </a:solidFill>
              <a:effectLst>
                <a:glow rad="101600">
                  <a:srgbClr val="00B050">
                    <a:alpha val="60000"/>
                  </a:srgbClr>
                </a:glow>
                <a:outerShdw blurRad="76200" dist="50800" dir="5400000" algn="tl" rotWithShape="0">
                  <a:srgbClr val="000000">
                    <a:alpha val="65000"/>
                  </a:srgbClr>
                </a:outerShdw>
              </a:effectLst>
              <a:latin typeface="GoodDog Plain" pitchFamily="2" charset="0"/>
            </a:endParaRPr>
          </a:p>
        </p:txBody>
      </p:sp>
    </p:spTree>
  </p:cSld>
  <p:clrMapOvr>
    <a:masterClrMapping/>
  </p:clrMapOvr>
</p:sld>
</file>

<file path=ppt/theme/theme1.xml><?xml version="1.0" encoding="utf-8"?>
<a:theme xmlns:a="http://schemas.openxmlformats.org/drawingml/2006/main" name="Tema di Offic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5591</Words>
  <Application>Microsoft Office PowerPoint</Application>
  <PresentationFormat>Presentazione su schermo (4:3)</PresentationFormat>
  <Paragraphs>270</Paragraphs>
  <Slides>75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75</vt:i4>
      </vt:variant>
    </vt:vector>
  </HeadingPairs>
  <TitlesOfParts>
    <vt:vector size="82" baseType="lpstr">
      <vt:lpstr>Arial</vt:lpstr>
      <vt:lpstr>GoodDog Plain</vt:lpstr>
      <vt:lpstr>Comic Sans MS</vt:lpstr>
      <vt:lpstr>Segoe Print</vt:lpstr>
      <vt:lpstr>Calibri</vt:lpstr>
      <vt:lpstr>Times New Roman</vt:lpstr>
      <vt:lpstr>Tema di Office</vt:lpstr>
      <vt:lpstr> </vt:lpstr>
      <vt:lpstr>Dal Progetto Formativo </vt:lpstr>
      <vt:lpstr>Dal Progetto Formativo</vt:lpstr>
      <vt:lpstr>Da Bella è l’ACR</vt:lpstr>
      <vt:lpstr>Dagli orientamenti triennali</vt:lpstr>
      <vt:lpstr>Il primato della fede (dal documento assembleare, 8)</vt:lpstr>
      <vt:lpstr>Idea generale</vt:lpstr>
      <vt:lpstr>Idea generale</vt:lpstr>
      <vt:lpstr>Domanda di prossimita’ - accoglienza</vt:lpstr>
      <vt:lpstr>Domanda di prossimita’ - accoglienza</vt:lpstr>
      <vt:lpstr>Domanda di prossimita’ - accoglienza</vt:lpstr>
      <vt:lpstr>Domanda di prossimita’ - accoglienza</vt:lpstr>
      <vt:lpstr>Conto Anch’io? (6-8)</vt:lpstr>
      <vt:lpstr>Conto Anch’io? (6-8)</vt:lpstr>
      <vt:lpstr>Conto Anch’io? (9-11)</vt:lpstr>
      <vt:lpstr>Conto Anch’io? (9-11)</vt:lpstr>
      <vt:lpstr>Conto Anch’io? (12-14)</vt:lpstr>
      <vt:lpstr>Conto Anch’io? (12-14)</vt:lpstr>
      <vt:lpstr>Matteo 5, 13-16</vt:lpstr>
      <vt:lpstr>Matteo 5, 13-16</vt:lpstr>
      <vt:lpstr>Matteo 5, 13-16</vt:lpstr>
      <vt:lpstr>Matteo 5, 13-16</vt:lpstr>
      <vt:lpstr>Il mondo dei numeri</vt:lpstr>
      <vt:lpstr>Il mondo dei numeri</vt:lpstr>
      <vt:lpstr>Il mondo dei numeri</vt:lpstr>
      <vt:lpstr>Il mondo dei numeri</vt:lpstr>
      <vt:lpstr>Prima fase</vt:lpstr>
      <vt:lpstr>Prima fase</vt:lpstr>
      <vt:lpstr>Prima fase</vt:lpstr>
      <vt:lpstr>Prima fase</vt:lpstr>
      <vt:lpstr>Box incontro nazionale</vt:lpstr>
      <vt:lpstr>Gratuita’</vt:lpstr>
      <vt:lpstr>Seconda fase</vt:lpstr>
      <vt:lpstr>Seconda fase</vt:lpstr>
      <vt:lpstr>Seconda fase</vt:lpstr>
      <vt:lpstr>Seconda fase</vt:lpstr>
      <vt:lpstr>Accoglienza</vt:lpstr>
      <vt:lpstr>Terza fase</vt:lpstr>
      <vt:lpstr>Terza fase</vt:lpstr>
      <vt:lpstr>Terza fase</vt:lpstr>
      <vt:lpstr>Condivisione</vt:lpstr>
      <vt:lpstr>Quarta fase</vt:lpstr>
      <vt:lpstr>Quarta fase</vt:lpstr>
      <vt:lpstr>Gratitudine</vt:lpstr>
      <vt:lpstr>L’Iniziativa Annuale</vt:lpstr>
      <vt:lpstr>L’Iniziativa Annuale</vt:lpstr>
      <vt:lpstr>L’Iniziativa Annuale</vt:lpstr>
      <vt:lpstr>L’Iniziativa Annuale</vt:lpstr>
      <vt:lpstr>La storia</vt:lpstr>
      <vt:lpstr>Per una proposta formativa sempre piu’ completa</vt:lpstr>
      <vt:lpstr>Il grande gioco</vt:lpstr>
      <vt:lpstr>Le guide d’arco</vt:lpstr>
      <vt:lpstr>Le guide d’arco</vt:lpstr>
      <vt:lpstr>Le guide d’arco</vt:lpstr>
      <vt:lpstr>Le guide d’arco</vt:lpstr>
      <vt:lpstr>Le guide d’arco</vt:lpstr>
      <vt:lpstr>Il cammino dei piccolissimi</vt:lpstr>
      <vt:lpstr>Il cammino dei piccolissimi</vt:lpstr>
      <vt:lpstr>Il cammino dei piccolissimi</vt:lpstr>
      <vt:lpstr>L’agenda dell’educatore</vt:lpstr>
      <vt:lpstr>L’agenda dell’educatore</vt:lpstr>
      <vt:lpstr>L’agenda dell’educatore</vt:lpstr>
      <vt:lpstr>L’agenda dell’educatore</vt:lpstr>
      <vt:lpstr>L’agenda dell’educatore</vt:lpstr>
      <vt:lpstr>Il formato famiglia</vt:lpstr>
      <vt:lpstr>Il formato famiglia</vt:lpstr>
      <vt:lpstr>Un cammino con la famiglia</vt:lpstr>
      <vt:lpstr>Un cammino con la famiglia</vt:lpstr>
      <vt:lpstr>Un cammino con la famiglia</vt:lpstr>
      <vt:lpstr>Un cammino con la famiglia</vt:lpstr>
      <vt:lpstr>Un cammino con la famiglia</vt:lpstr>
      <vt:lpstr>Gli itinerari di spiritualita’</vt:lpstr>
      <vt:lpstr>Gli itinerari di spiritualita’</vt:lpstr>
      <vt:lpstr>Il campo scuola</vt:lpstr>
      <vt:lpstr>Il campo scuola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Copertino Luigi (Cons)</dc:creator>
  <cp:lastModifiedBy>Copertino Luigi (Cons)</cp:lastModifiedBy>
  <cp:revision>38</cp:revision>
  <dcterms:created xsi:type="dcterms:W3CDTF">2010-07-21T08:51:19Z</dcterms:created>
  <dcterms:modified xsi:type="dcterms:W3CDTF">2010-07-22T00:39:57Z</dcterms:modified>
</cp:coreProperties>
</file>